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59" r:id="rId3"/>
    <p:sldId id="262" r:id="rId4"/>
    <p:sldId id="261" r:id="rId5"/>
    <p:sldId id="256" r:id="rId6"/>
  </p:sldIdLst>
  <p:sldSz cx="7772400" cy="100584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B50"/>
    <a:srgbClr val="3CB371"/>
    <a:srgbClr val="398665"/>
    <a:srgbClr val="3C4253"/>
    <a:srgbClr val="00D6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6" autoAdjust="0"/>
    <p:restoredTop sz="96200" autoAdjust="0"/>
  </p:normalViewPr>
  <p:slideViewPr>
    <p:cSldViewPr snapToGrid="0">
      <p:cViewPr>
        <p:scale>
          <a:sx n="205" d="100"/>
          <a:sy n="205" d="100"/>
        </p:scale>
        <p:origin x="75" y="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1CD27B17-1C5A-416F-AF1D-417FD3AFE722}" type="datetimeFigureOut">
              <a:rPr lang="en-US" smtClean="0"/>
              <a:t>3/5/2025</a:t>
            </a:fld>
            <a:endParaRPr lang="en-US" dirty="0"/>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06D4E274-1A28-4CD7-932D-B52CE0321FF6}" type="slidenum">
              <a:rPr lang="en-US" smtClean="0"/>
              <a:t>‹#›</a:t>
            </a:fld>
            <a:endParaRPr lang="en-US" dirty="0"/>
          </a:p>
        </p:txBody>
      </p:sp>
    </p:spTree>
    <p:extLst>
      <p:ext uri="{BB962C8B-B14F-4D97-AF65-F5344CB8AC3E}">
        <p14:creationId xmlns:p14="http://schemas.microsoft.com/office/powerpoint/2010/main" val="21535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D4E274-1A28-4CD7-932D-B52CE0321FF6}" type="slidenum">
              <a:rPr lang="en-US" smtClean="0"/>
              <a:t>2</a:t>
            </a:fld>
            <a:endParaRPr lang="en-US" dirty="0"/>
          </a:p>
        </p:txBody>
      </p:sp>
    </p:spTree>
    <p:extLst>
      <p:ext uri="{BB962C8B-B14F-4D97-AF65-F5344CB8AC3E}">
        <p14:creationId xmlns:p14="http://schemas.microsoft.com/office/powerpoint/2010/main" val="254401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D4E274-1A28-4CD7-932D-B52CE0321FF6}" type="slidenum">
              <a:rPr lang="en-US" smtClean="0"/>
              <a:t>3</a:t>
            </a:fld>
            <a:endParaRPr lang="en-US" dirty="0"/>
          </a:p>
        </p:txBody>
      </p:sp>
    </p:spTree>
    <p:extLst>
      <p:ext uri="{BB962C8B-B14F-4D97-AF65-F5344CB8AC3E}">
        <p14:creationId xmlns:p14="http://schemas.microsoft.com/office/powerpoint/2010/main" val="3370669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297781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2845340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336787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116771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283128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6770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2260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49141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55881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54623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5E03465B-8047-454D-A17F-4FF9EC7F9A15}" type="datetimeFigureOut">
              <a:rPr lang="en-US" smtClean="0"/>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A9F189-A38C-4A93-9E75-28002FD352A7}" type="slidenum">
              <a:rPr lang="en-US" smtClean="0"/>
              <a:t>‹#›</a:t>
            </a:fld>
            <a:endParaRPr lang="en-US" dirty="0"/>
          </a:p>
        </p:txBody>
      </p:sp>
    </p:spTree>
    <p:extLst>
      <p:ext uri="{BB962C8B-B14F-4D97-AF65-F5344CB8AC3E}">
        <p14:creationId xmlns:p14="http://schemas.microsoft.com/office/powerpoint/2010/main" val="202035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E03465B-8047-454D-A17F-4FF9EC7F9A15}" type="datetimeFigureOut">
              <a:rPr lang="en-US" smtClean="0"/>
              <a:t>3/5/2025</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53A9F189-A38C-4A93-9E75-28002FD352A7}" type="slidenum">
              <a:rPr lang="en-US" smtClean="0"/>
              <a:t>‹#›</a:t>
            </a:fld>
            <a:endParaRPr lang="en-US" dirty="0"/>
          </a:p>
        </p:txBody>
      </p:sp>
    </p:spTree>
    <p:extLst>
      <p:ext uri="{BB962C8B-B14F-4D97-AF65-F5344CB8AC3E}">
        <p14:creationId xmlns:p14="http://schemas.microsoft.com/office/powerpoint/2010/main" val="2167562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06036A-166C-74C2-79AE-66CEBF8132AF}"/>
              </a:ext>
            </a:extLst>
          </p:cNvPr>
          <p:cNvSpPr/>
          <p:nvPr/>
        </p:nvSpPr>
        <p:spPr>
          <a:xfrm>
            <a:off x="4834393" y="0"/>
            <a:ext cx="2938007" cy="10058400"/>
          </a:xfrm>
          <a:prstGeom prst="rect">
            <a:avLst/>
          </a:prstGeom>
          <a:solidFill>
            <a:srgbClr val="333B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18B8054-8A9A-197E-99CA-13BCCFFCDA91}"/>
              </a:ext>
            </a:extLst>
          </p:cNvPr>
          <p:cNvSpPr/>
          <p:nvPr/>
        </p:nvSpPr>
        <p:spPr>
          <a:xfrm>
            <a:off x="286247" y="231706"/>
            <a:ext cx="4548146"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t" anchorCtr="0"/>
          <a:lstStyle/>
          <a:p>
            <a:r>
              <a:rPr lang="en-US" dirty="0">
                <a:solidFill>
                  <a:srgbClr val="333B50"/>
                </a:solidFill>
                <a:latin typeface="Futura PT Medium" panose="020B0602020204020303" pitchFamily="34" charset="0"/>
              </a:rPr>
              <a:t>OMAR AWAN</a:t>
            </a:r>
          </a:p>
        </p:txBody>
      </p:sp>
      <p:sp>
        <p:nvSpPr>
          <p:cNvPr id="2" name="Rectangle 1">
            <a:extLst>
              <a:ext uri="{FF2B5EF4-FFF2-40B4-BE49-F238E27FC236}">
                <a16:creationId xmlns:a16="http://schemas.microsoft.com/office/drawing/2014/main" id="{C93107B9-C271-DBB4-A611-B87C82565A5B}"/>
              </a:ext>
            </a:extLst>
          </p:cNvPr>
          <p:cNvSpPr/>
          <p:nvPr/>
        </p:nvSpPr>
        <p:spPr>
          <a:xfrm>
            <a:off x="291805" y="446943"/>
            <a:ext cx="2015675"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rPr>
              <a:t>leader | strategist | change agent</a:t>
            </a:r>
          </a:p>
        </p:txBody>
      </p:sp>
      <p:sp>
        <p:nvSpPr>
          <p:cNvPr id="3" name="Rectangle 2">
            <a:extLst>
              <a:ext uri="{FF2B5EF4-FFF2-40B4-BE49-F238E27FC236}">
                <a16:creationId xmlns:a16="http://schemas.microsoft.com/office/drawing/2014/main" id="{88F60648-A2A5-0621-B226-C7DA5CC9AE67}"/>
              </a:ext>
            </a:extLst>
          </p:cNvPr>
          <p:cNvSpPr/>
          <p:nvPr/>
        </p:nvSpPr>
        <p:spPr>
          <a:xfrm>
            <a:off x="291805" y="674768"/>
            <a:ext cx="4492980" cy="2141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spc="20" dirty="0">
                <a:solidFill>
                  <a:srgbClr val="3C4253"/>
                </a:solidFill>
                <a:latin typeface="Futura PT Light" panose="020B0402020204020303" pitchFamily="34" charset="0"/>
              </a:rPr>
              <a:t>omarawan.com | 540.618.4559 | omar.awan@comcast.net | Fredericksburg, VA </a:t>
            </a:r>
            <a:endParaRPr kumimoji="0" lang="en-US" sz="1050" b="0" i="0" u="none" strike="noStrike" cap="none" spc="20" normalizeH="0" noProof="0" dirty="0">
              <a:ln>
                <a:noFill/>
              </a:ln>
              <a:solidFill>
                <a:srgbClr val="3C4253"/>
              </a:solidFill>
              <a:effectLst/>
              <a:uLnTx/>
              <a:uFillTx/>
              <a:latin typeface="Futura PT Light" panose="020B0402020204020303" pitchFamily="34" charset="0"/>
              <a:ea typeface="+mn-ea"/>
              <a:cs typeface="+mn-cs"/>
            </a:endParaRPr>
          </a:p>
        </p:txBody>
      </p:sp>
      <p:graphicFrame>
        <p:nvGraphicFramePr>
          <p:cNvPr id="18" name="Table 17">
            <a:extLst>
              <a:ext uri="{FF2B5EF4-FFF2-40B4-BE49-F238E27FC236}">
                <a16:creationId xmlns:a16="http://schemas.microsoft.com/office/drawing/2014/main" id="{65699E07-66DA-D074-048C-2F1363B7EFF3}"/>
              </a:ext>
            </a:extLst>
          </p:cNvPr>
          <p:cNvGraphicFramePr>
            <a:graphicFrameLocks noGrp="1"/>
          </p:cNvGraphicFramePr>
          <p:nvPr>
            <p:extLst>
              <p:ext uri="{D42A27DB-BD31-4B8C-83A1-F6EECF244321}">
                <p14:modId xmlns:p14="http://schemas.microsoft.com/office/powerpoint/2010/main" val="286181215"/>
              </p:ext>
            </p:extLst>
          </p:nvPr>
        </p:nvGraphicFramePr>
        <p:xfrm>
          <a:off x="286246" y="1835545"/>
          <a:ext cx="4435479" cy="8067929"/>
        </p:xfrm>
        <a:graphic>
          <a:graphicData uri="http://schemas.openxmlformats.org/drawingml/2006/table">
            <a:tbl>
              <a:tblPr firstRow="1" bandRow="1">
                <a:tableStyleId>{5C22544A-7EE6-4342-B048-85BDC9FD1C3A}</a:tableStyleId>
              </a:tblPr>
              <a:tblGrid>
                <a:gridCol w="4435479">
                  <a:extLst>
                    <a:ext uri="{9D8B030D-6E8A-4147-A177-3AD203B41FA5}">
                      <a16:colId xmlns:a16="http://schemas.microsoft.com/office/drawing/2014/main" val="3041781250"/>
                    </a:ext>
                  </a:extLst>
                </a:gridCol>
              </a:tblGrid>
              <a:tr h="182880">
                <a:tc>
                  <a:txBody>
                    <a:bodyPr/>
                    <a:lstStyle/>
                    <a:p>
                      <a:r>
                        <a:rPr lang="en-US" sz="1100" b="0" dirty="0">
                          <a:solidFill>
                            <a:srgbClr val="333B50"/>
                          </a:solidFill>
                          <a:latin typeface="Futura PT Book" panose="020B0502020204020303" pitchFamily="34" charset="0"/>
                        </a:rPr>
                        <a:t>EXPERIENCE</a:t>
                      </a:r>
                    </a:p>
                  </a:txBody>
                  <a:tcPr marL="0" marR="0" marT="0" marB="0">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04120">
                <a:tc>
                  <a:txBody>
                    <a:bodyPr/>
                    <a:lstStyle/>
                    <a:p>
                      <a:pPr marL="0" marR="0" lvl="0" indent="0" algn="l" defTabSz="777240" rtl="0" eaLnBrk="1" fontAlgn="auto" latinLnBrk="0" hangingPunct="1">
                        <a:lnSpc>
                          <a:spcPct val="100000"/>
                        </a:lnSpc>
                        <a:spcBef>
                          <a:spcPts val="0"/>
                        </a:spcBef>
                        <a:spcAft>
                          <a:spcPts val="0"/>
                        </a:spcAft>
                        <a:buClrTx/>
                        <a:buSzTx/>
                        <a:buFontTx/>
                        <a:buNone/>
                        <a:tabLst>
                          <a:tab pos="4344988" algn="r"/>
                        </a:tabLst>
                        <a:defRPr/>
                      </a:pPr>
                      <a:r>
                        <a:rPr lang="en-US" sz="1050" b="0" dirty="0">
                          <a:solidFill>
                            <a:srgbClr val="333B50"/>
                          </a:solidFill>
                          <a:latin typeface="Futura PT Light" panose="020B0402020204020303" pitchFamily="34" charset="0"/>
                        </a:rPr>
                        <a:t>Founder– </a:t>
                      </a:r>
                      <a:r>
                        <a:rPr lang="en-US" sz="1050" b="0" dirty="0">
                          <a:solidFill>
                            <a:srgbClr val="3CB371"/>
                          </a:solidFill>
                          <a:latin typeface="Futura PT Light" panose="020B0402020204020303" pitchFamily="34" charset="0"/>
                        </a:rPr>
                        <a:t>HillClimbers LLC</a:t>
                      </a:r>
                      <a:r>
                        <a:rPr lang="en-US" sz="1050" b="0" dirty="0">
                          <a:solidFill>
                            <a:srgbClr val="00D646"/>
                          </a:solidFill>
                          <a:latin typeface="Futura PT Light" panose="020B0402020204020303" pitchFamily="34" charset="0"/>
                        </a:rPr>
                        <a:t>	</a:t>
                      </a:r>
                      <a:r>
                        <a:rPr lang="en-US" sz="1050" b="0" dirty="0">
                          <a:solidFill>
                            <a:srgbClr val="333B50"/>
                          </a:solidFill>
                          <a:latin typeface="Futura PT Light" panose="020B0402020204020303" pitchFamily="34" charset="0"/>
                        </a:rPr>
                        <a:t>Feb 2025 – Present</a:t>
                      </a:r>
                    </a:p>
                  </a:txBody>
                  <a:tcPr marL="0" marR="0" marB="0">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334101"/>
                  </a:ext>
                </a:extLst>
              </a:tr>
              <a:tr h="104120">
                <a:tc>
                  <a:txBody>
                    <a:bodyPr/>
                    <a:lstStyle/>
                    <a:p>
                      <a:pPr marL="112713" marR="0" lvl="0" indent="-112713" algn="l" defTabSz="777240" rtl="0" eaLnBrk="1" latinLnBrk="0" hangingPunct="1">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Develop, deploy, and grow HillClimbers.org as the premier resource for Congressional offices, staff, job seekers, journalists, academia, and non-profits to understand salary and staffing data at the House of Representatives using open disbursement data. </a:t>
                      </a:r>
                      <a:endParaRPr lang="en-US" sz="1000" kern="1200" dirty="0">
                        <a:solidFill>
                          <a:srgbClr val="333B50"/>
                        </a:solidFill>
                        <a:effectLst/>
                        <a:latin typeface="Futura PT Light" panose="020B0402020204020303" pitchFamily="34" charset="0"/>
                        <a:cs typeface="Arial" panose="020B0604020202020204" pitchFamily="34" charset="0"/>
                      </a:endParaRPr>
                    </a:p>
                  </a:txBody>
                  <a:tcPr marL="0" marR="0" marB="0">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2185225"/>
                  </a:ext>
                </a:extLst>
              </a:tr>
              <a:tr h="104120">
                <a:tc>
                  <a:txBody>
                    <a:bodyPr/>
                    <a:lstStyle/>
                    <a:p>
                      <a:pPr>
                        <a:tabLst>
                          <a:tab pos="4344988" algn="r"/>
                        </a:tabLst>
                      </a:pPr>
                      <a:r>
                        <a:rPr lang="en-US" sz="1050" b="0" dirty="0">
                          <a:solidFill>
                            <a:srgbClr val="333B50"/>
                          </a:solidFill>
                          <a:latin typeface="Futura PT Light" panose="020B0402020204020303" pitchFamily="34" charset="0"/>
                        </a:rPr>
                        <a:t>CAO Director of Strategy– </a:t>
                      </a:r>
                      <a:r>
                        <a:rPr lang="en-US" sz="1050" b="0" dirty="0">
                          <a:solidFill>
                            <a:srgbClr val="3CB371"/>
                          </a:solidFill>
                          <a:latin typeface="Futura PT Light" panose="020B0402020204020303" pitchFamily="34" charset="0"/>
                        </a:rPr>
                        <a:t>U.S. House of Representatives</a:t>
                      </a:r>
                      <a:r>
                        <a:rPr lang="en-US" sz="1050" b="0" dirty="0">
                          <a:solidFill>
                            <a:srgbClr val="00D646"/>
                          </a:solidFill>
                          <a:latin typeface="Futura PT Light" panose="020B0402020204020303" pitchFamily="34" charset="0"/>
                        </a:rPr>
                        <a:t>	</a:t>
                      </a:r>
                      <a:r>
                        <a:rPr lang="en-US" sz="1050" b="0" dirty="0">
                          <a:solidFill>
                            <a:srgbClr val="333B50"/>
                          </a:solidFill>
                          <a:latin typeface="Futura PT Light" panose="020B0402020204020303" pitchFamily="34" charset="0"/>
                        </a:rPr>
                        <a:t>Nov 2002 – Feb 2025</a:t>
                      </a:r>
                    </a:p>
                  </a:txBody>
                  <a:tcPr marL="0" marR="0" marB="0">
                    <a:lnL w="12700" cmpd="sng">
                      <a:noFill/>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04120">
                <a:tc>
                  <a:txBody>
                    <a:bodyPr/>
                    <a:lstStyle/>
                    <a:p>
                      <a:pPr marL="0" marR="0">
                        <a:lnSpc>
                          <a:spcPct val="115000"/>
                        </a:lnSpc>
                        <a:spcBef>
                          <a:spcPts val="0"/>
                        </a:spcBef>
                        <a:spcAft>
                          <a:spcPts val="0"/>
                        </a:spcAft>
                        <a:tabLst>
                          <a:tab pos="4345305" algn="r"/>
                        </a:tabLst>
                      </a:pPr>
                      <a:r>
                        <a:rPr lang="en-US" sz="1000" kern="1200" dirty="0">
                          <a:solidFill>
                            <a:srgbClr val="3CB371"/>
                          </a:solidFill>
                          <a:effectLst/>
                          <a:latin typeface="Futura PT Book" panose="020B0502020204020303" pitchFamily="34" charset="0"/>
                          <a:ea typeface="Times New Roman" panose="02020603050405020304" pitchFamily="18" charset="0"/>
                          <a:cs typeface="Arial" panose="020B0604020202020204" pitchFamily="34" charset="0"/>
                        </a:rPr>
                        <a:t>STRATEGIC PLANNING AND FORMULATION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2713" marR="0" lvl="0" indent="-112713">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Transformed the landscape of the Legislative Branch by creating a culture of strategy where none existed before, </a:t>
                      </a:r>
                      <a:r>
                        <a:rPr lang="en-US" sz="1000" kern="120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leading numerous House</a:t>
                      </a: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 Senate, </a:t>
                      </a:r>
                      <a:r>
                        <a:rPr lang="en-US" sz="1000" kern="120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and bicameral efforts: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Member Offices including the Hon. Ro Khanna (CA17), the Hon. Jimmy Gomez (CA34), the Hon. William Timmons (SC04), House Chief Administrative Officer, House Sergeant at Arms, Architect of the Capitol, Senate Sergeant at Arms Office of Congressional Accessibility, House Office of Diversity &amp; Inclusion, Library of Congress.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Lead and advise on off-Hill strategies such as the Stafford Regional Airport Authority and the Federal Labor Relations Authority. Train CAO Office of Employee Assistance team to facilitate strategies for House offices such as the Office of Whistleblower Ombudsman.</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112713" marR="0" lvl="0" indent="-112713">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Spearhead formulation of Strategic Plans and biennial refresh:</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Create a cross-functional team of business unit representatives to work with organizational leaders and the strategy team to formulate all elements of strategic plans.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Facilitate leaders and business unit representatives to create an inspiring mission statement that reflects the customers, services, and purpose of the organization.</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Council and work with the leader of the organization to develop a compelling vision that reflects the direction they would like to take the organization in the next five years.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Lead research and presentation of a thorough environmental scan that informs the organization of its internal, competitive, industry, and political/economic arenas.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Design, lead, and execute multi-day offsite leadership sessions to facilitate creation of goals and objectives that support the mission and vision including mid-point strategy offsites to validate and revise goals and objectives that meet ever-changing landscapes.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112713" marR="0" lvl="0" indent="-112713">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Lead the Strategy Office to formulate and execute all elements of organization-wide and business unit strategic plans including mission, vision, goals, objectives, and values. </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Work with functional business unit chiefs and teams to coordinate the development of business unit Strategic Plans for the human resources, information technology, logistics and support, and finance units to ensure their activities are in line with and support the overall CAO Strategic Plan and its resulting programs and activities.</a:t>
                      </a:r>
                      <a:endParaRPr lang="en-US" sz="1000" b="0" dirty="0">
                        <a:solidFill>
                          <a:srgbClr val="333B50"/>
                        </a:solidFill>
                        <a:latin typeface="Futura PT Light" panose="020B0402020204020303" pitchFamily="34" charset="0"/>
                      </a:endParaRP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4142573"/>
                  </a:ext>
                </a:extLst>
              </a:tr>
              <a:tr h="104120">
                <a:tc>
                  <a:txBody>
                    <a:bodyPr/>
                    <a:lstStyle/>
                    <a:p>
                      <a:pPr marL="0" marR="0">
                        <a:lnSpc>
                          <a:spcPct val="115000"/>
                        </a:lnSpc>
                        <a:spcBef>
                          <a:spcPts val="0"/>
                        </a:spcBef>
                        <a:spcAft>
                          <a:spcPts val="0"/>
                        </a:spcAft>
                        <a:tabLst>
                          <a:tab pos="4345305" algn="r"/>
                        </a:tabLst>
                      </a:pPr>
                      <a:r>
                        <a:rPr lang="en-US" sz="1000" kern="1200" dirty="0">
                          <a:solidFill>
                            <a:srgbClr val="3CB371"/>
                          </a:solidFill>
                          <a:effectLst/>
                          <a:latin typeface="Futura PT Book" panose="020B0502020204020303" pitchFamily="34" charset="0"/>
                          <a:ea typeface="Times New Roman" panose="02020603050405020304" pitchFamily="18" charset="0"/>
                          <a:cs typeface="Arial" panose="020B0604020202020204" pitchFamily="34" charset="0"/>
                        </a:rPr>
                        <a:t>GOVERNANCE AND EXECUTION</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Propose and assign sponsors &amp; leads responsible for the executing of strategic initiatives. </a:t>
                      </a: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Lead regular cross-organizational strategy meetings to encourage collaboration. </a:t>
                      </a:r>
                    </a:p>
                    <a:p>
                      <a:pPr marL="112713" marR="0" lvl="0" indent="-112713">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Gain approval to establish a Business Transformation Office to support strategy execution and enterprise project management by monitoring, evaluating, executing, and reporting activities of strategic initiatives and working with project leads to meet all requirements. </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Direct Business Transformation team to work with initiative sponsors and leads to develop roadmaps and plans that will meet agreed upon, leadership-defined, expected outcomes. Review and approve all developed roadmaps and program plans.</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230188"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Guide the Business Transformation team to develop a portfolio management process, prioritization criteria, and oversight of all initiatives in the organization.</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8223559"/>
                  </a:ext>
                </a:extLst>
              </a:tr>
            </a:tbl>
          </a:graphicData>
        </a:graphic>
      </p:graphicFrame>
      <p:graphicFrame>
        <p:nvGraphicFramePr>
          <p:cNvPr id="25" name="Table 24">
            <a:extLst>
              <a:ext uri="{FF2B5EF4-FFF2-40B4-BE49-F238E27FC236}">
                <a16:creationId xmlns:a16="http://schemas.microsoft.com/office/drawing/2014/main" id="{A2F39951-0143-5B4F-EF73-51E8C7581A2E}"/>
              </a:ext>
            </a:extLst>
          </p:cNvPr>
          <p:cNvGraphicFramePr>
            <a:graphicFrameLocks noGrp="1"/>
          </p:cNvGraphicFramePr>
          <p:nvPr>
            <p:extLst>
              <p:ext uri="{D42A27DB-BD31-4B8C-83A1-F6EECF244321}">
                <p14:modId xmlns:p14="http://schemas.microsoft.com/office/powerpoint/2010/main" val="4084526928"/>
              </p:ext>
            </p:extLst>
          </p:nvPr>
        </p:nvGraphicFramePr>
        <p:xfrm>
          <a:off x="5007720" y="890636"/>
          <a:ext cx="2560320" cy="3611880"/>
        </p:xfrm>
        <a:graphic>
          <a:graphicData uri="http://schemas.openxmlformats.org/drawingml/2006/table">
            <a:tbl>
              <a:tblPr firstRow="1" bandRow="1">
                <a:tableStyleId>{5C22544A-7EE6-4342-B048-85BDC9FD1C3A}</a:tableStyleId>
              </a:tblPr>
              <a:tblGrid>
                <a:gridCol w="145806">
                  <a:extLst>
                    <a:ext uri="{9D8B030D-6E8A-4147-A177-3AD203B41FA5}">
                      <a16:colId xmlns:a16="http://schemas.microsoft.com/office/drawing/2014/main" val="3041781250"/>
                    </a:ext>
                  </a:extLst>
                </a:gridCol>
                <a:gridCol w="2414514">
                  <a:extLst>
                    <a:ext uri="{9D8B030D-6E8A-4147-A177-3AD203B41FA5}">
                      <a16:colId xmlns:a16="http://schemas.microsoft.com/office/drawing/2014/main" val="72896072"/>
                    </a:ext>
                  </a:extLst>
                </a:gridCol>
              </a:tblGrid>
              <a:tr h="182880">
                <a:tc gridSpan="2">
                  <a:txBody>
                    <a:bodyPr/>
                    <a:lstStyle/>
                    <a:p>
                      <a:r>
                        <a:rPr lang="en-US" sz="1100" b="0" dirty="0">
                          <a:solidFill>
                            <a:schemeClr val="bg1"/>
                          </a:solidFill>
                          <a:latin typeface="Futura PT Book" panose="020B0502020204020303" pitchFamily="34" charset="0"/>
                        </a:rPr>
                        <a:t>CERTIFICATES AND EDUCATION</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993756295"/>
                  </a:ext>
                </a:extLst>
              </a:tr>
              <a:tr h="182880">
                <a:tc>
                  <a:txBody>
                    <a:bodyPr/>
                    <a:lstStyle/>
                    <a:p>
                      <a:pPr>
                        <a:tabLst>
                          <a:tab pos="171450"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tabLst>
                          <a:tab pos="171450" algn="l"/>
                        </a:tabLst>
                      </a:pPr>
                      <a:r>
                        <a:rPr lang="en-US" sz="1050" b="0" dirty="0">
                          <a:solidFill>
                            <a:schemeClr val="bg1"/>
                          </a:solidFill>
                          <a:latin typeface="Futura PT Light" panose="020B0402020204020303" pitchFamily="34" charset="0"/>
                        </a:rPr>
                        <a:t>Certificate in Data Skills for Congress, </a:t>
                      </a:r>
                      <a:r>
                        <a:rPr lang="en-US" sz="1050" b="0" dirty="0">
                          <a:solidFill>
                            <a:srgbClr val="3CB371"/>
                          </a:solidFill>
                          <a:latin typeface="Futura PT Light" panose="020B0402020204020303" pitchFamily="34" charset="0"/>
                        </a:rPr>
                        <a:t>USAFacts</a:t>
                      </a:r>
                    </a:p>
                    <a:p>
                      <a:pPr>
                        <a:tabLst>
                          <a:tab pos="171450" algn="l"/>
                        </a:tabLst>
                      </a:pPr>
                      <a:r>
                        <a:rPr lang="en-US" sz="1050" b="0" dirty="0">
                          <a:solidFill>
                            <a:srgbClr val="3CB371"/>
                          </a:solidFill>
                          <a:latin typeface="Futura PT Light" panose="020B0402020204020303" pitchFamily="34" charset="0"/>
                        </a:rPr>
                        <a:t>UC Berkeley, Goldman School of Public Policy</a:t>
                      </a:r>
                    </a:p>
                    <a:p>
                      <a:pPr>
                        <a:tabLst>
                          <a:tab pos="171450" algn="l"/>
                          <a:tab pos="2516188" algn="r"/>
                        </a:tabLst>
                      </a:pPr>
                      <a:r>
                        <a:rPr lang="en-US" sz="1050" b="0" dirty="0">
                          <a:solidFill>
                            <a:schemeClr val="bg1"/>
                          </a:solidFill>
                          <a:latin typeface="Futura PT Light" panose="020B0402020204020303" pitchFamily="34" charset="0"/>
                        </a:rPr>
                        <a:t>Berkeley, CA	Jun 2023</a:t>
                      </a:r>
                    </a:p>
                  </a:txBody>
                  <a:tcPr marL="0" marR="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82880">
                <a:tc>
                  <a:txBody>
                    <a:bodyPr/>
                    <a:lstStyle/>
                    <a:p>
                      <a:pPr>
                        <a:tabLst>
                          <a:tab pos="169863"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69863" algn="l"/>
                        </a:tabLst>
                      </a:pPr>
                      <a:r>
                        <a:rPr lang="en-US" sz="1050" b="0" dirty="0">
                          <a:solidFill>
                            <a:schemeClr val="bg1"/>
                          </a:solidFill>
                          <a:latin typeface="Futura PT Light" panose="020B0402020204020303" pitchFamily="34" charset="0"/>
                        </a:rPr>
                        <a:t>Certificate of Specialization in Strategy</a:t>
                      </a:r>
                    </a:p>
                    <a:p>
                      <a:pPr>
                        <a:tabLst>
                          <a:tab pos="169863" algn="l"/>
                        </a:tabLst>
                      </a:pPr>
                      <a:r>
                        <a:rPr lang="en-US" sz="1050" b="0" dirty="0">
                          <a:solidFill>
                            <a:srgbClr val="3CB371"/>
                          </a:solidFill>
                          <a:latin typeface="Futura PT Light" panose="020B0402020204020303" pitchFamily="34" charset="0"/>
                        </a:rPr>
                        <a:t>Harvard Business School Online</a:t>
                      </a:r>
                    </a:p>
                    <a:p>
                      <a:pPr>
                        <a:tabLst>
                          <a:tab pos="169863" algn="l"/>
                          <a:tab pos="2516188" algn="r"/>
                        </a:tabLst>
                      </a:pPr>
                      <a:r>
                        <a:rPr lang="en-US" sz="1050" b="0" dirty="0">
                          <a:solidFill>
                            <a:schemeClr val="bg1"/>
                          </a:solidFill>
                          <a:latin typeface="Futura PT Light" panose="020B0402020204020303" pitchFamily="34" charset="0"/>
                        </a:rPr>
                        <a:t>Boston, MA	Feb 2023</a:t>
                      </a:r>
                    </a:p>
                  </a:txBody>
                  <a:tcPr marL="0" marR="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666175"/>
                  </a:ext>
                </a:extLst>
              </a:tr>
              <a:tr h="182880">
                <a:tc>
                  <a:txBody>
                    <a:bodyPr/>
                    <a:lstStyle/>
                    <a:p>
                      <a:pPr>
                        <a:tabLst>
                          <a:tab pos="169863"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69863" algn="l"/>
                        </a:tabLst>
                      </a:pPr>
                      <a:r>
                        <a:rPr lang="en-US" sz="1050" b="0" dirty="0">
                          <a:solidFill>
                            <a:schemeClr val="bg1"/>
                          </a:solidFill>
                          <a:latin typeface="Futura PT Light" panose="020B0402020204020303" pitchFamily="34" charset="0"/>
                        </a:rPr>
                        <a:t>Masters of Business Administration</a:t>
                      </a:r>
                    </a:p>
                    <a:p>
                      <a:pPr>
                        <a:tabLst>
                          <a:tab pos="169863" algn="l"/>
                        </a:tabLst>
                      </a:pPr>
                      <a:r>
                        <a:rPr lang="en-US" sz="1050" b="0" dirty="0">
                          <a:solidFill>
                            <a:srgbClr val="3CB371"/>
                          </a:solidFill>
                          <a:latin typeface="Futura PT Light" panose="020B0402020204020303" pitchFamily="34" charset="0"/>
                        </a:rPr>
                        <a:t>University of Business Administration</a:t>
                      </a:r>
                    </a:p>
                    <a:p>
                      <a:pPr>
                        <a:tabLst>
                          <a:tab pos="169863" algn="l"/>
                          <a:tab pos="2514600" algn="r"/>
                        </a:tabLst>
                      </a:pPr>
                      <a:r>
                        <a:rPr lang="en-US" sz="1050" b="0" dirty="0">
                          <a:solidFill>
                            <a:schemeClr val="bg1"/>
                          </a:solidFill>
                          <a:latin typeface="Futura PT Light" panose="020B0402020204020303" pitchFamily="34" charset="0"/>
                        </a:rPr>
                        <a:t>Fredericksburg, VA	Aug 2018</a:t>
                      </a:r>
                    </a:p>
                  </a:txBody>
                  <a:tcPr marL="0" marR="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151025"/>
                  </a:ext>
                </a:extLst>
              </a:tr>
              <a:tr h="182880">
                <a:tc>
                  <a:txBody>
                    <a:bodyPr/>
                    <a:lstStyle/>
                    <a:p>
                      <a:pPr>
                        <a:tabLst>
                          <a:tab pos="169863"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69863" algn="l"/>
                        </a:tabLst>
                      </a:pPr>
                      <a:r>
                        <a:rPr lang="en-US" sz="1050" b="0" dirty="0">
                          <a:solidFill>
                            <a:schemeClr val="bg1"/>
                          </a:solidFill>
                          <a:latin typeface="Futura PT Light" panose="020B0402020204020303" pitchFamily="34" charset="0"/>
                        </a:rPr>
                        <a:t>Certificate in Operational CX Management </a:t>
                      </a:r>
                    </a:p>
                    <a:p>
                      <a:pPr>
                        <a:tabLst>
                          <a:tab pos="169863" algn="l"/>
                        </a:tabLst>
                      </a:pPr>
                      <a:r>
                        <a:rPr lang="en-US" sz="1050" b="0" dirty="0">
                          <a:solidFill>
                            <a:schemeClr val="bg1"/>
                          </a:solidFill>
                          <a:latin typeface="Futura PT Light" panose="020B0402020204020303" pitchFamily="34" charset="0"/>
                        </a:rPr>
                        <a:t>	</a:t>
                      </a:r>
                    </a:p>
                    <a:p>
                      <a:pPr>
                        <a:tabLst>
                          <a:tab pos="169863" algn="l"/>
                          <a:tab pos="2514600" algn="r"/>
                        </a:tabLst>
                      </a:pPr>
                      <a:r>
                        <a:rPr lang="en-US" sz="1050" b="0" dirty="0">
                          <a:solidFill>
                            <a:schemeClr val="bg1"/>
                          </a:solidFill>
                          <a:latin typeface="Futura PT Light" panose="020B0402020204020303" pitchFamily="34" charset="0"/>
                        </a:rPr>
                        <a:t>San Francisco, CA	Feb 2017</a:t>
                      </a:r>
                    </a:p>
                  </a:txBody>
                  <a:tcPr marL="0" marR="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4018089"/>
                  </a:ext>
                </a:extLst>
              </a:tr>
              <a:tr h="182880">
                <a:tc>
                  <a:txBody>
                    <a:bodyPr/>
                    <a:lstStyle/>
                    <a:p>
                      <a:pPr>
                        <a:tabLst>
                          <a:tab pos="169863"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69863" algn="l"/>
                        </a:tabLst>
                      </a:pPr>
                      <a:r>
                        <a:rPr lang="en-US" sz="1050" b="0" dirty="0">
                          <a:solidFill>
                            <a:schemeClr val="bg1"/>
                          </a:solidFill>
                          <a:latin typeface="Futura PT Light" panose="020B0402020204020303" pitchFamily="34" charset="0"/>
                        </a:rPr>
                        <a:t>Certificate in Process Mastery</a:t>
                      </a:r>
                    </a:p>
                    <a:p>
                      <a:pPr>
                        <a:tabLst>
                          <a:tab pos="169863" algn="l"/>
                        </a:tabLst>
                      </a:pPr>
                      <a:r>
                        <a:rPr lang="en-US" sz="1050" b="0" dirty="0">
                          <a:solidFill>
                            <a:srgbClr val="3CB371"/>
                          </a:solidFill>
                          <a:latin typeface="Futura PT Light" panose="020B0402020204020303" pitchFamily="34" charset="0"/>
                        </a:rPr>
                        <a:t>Hammer &amp; Co.</a:t>
                      </a:r>
                    </a:p>
                    <a:p>
                      <a:pPr>
                        <a:tabLst>
                          <a:tab pos="169863" algn="l"/>
                          <a:tab pos="2514600" algn="r"/>
                        </a:tabLst>
                      </a:pPr>
                      <a:r>
                        <a:rPr lang="en-US" sz="1050" b="1" dirty="0">
                          <a:solidFill>
                            <a:schemeClr val="bg1"/>
                          </a:solidFill>
                          <a:latin typeface="Futura PT Light" panose="020B0402020204020303" pitchFamily="34" charset="0"/>
                        </a:rPr>
                        <a:t>Boston, MA	Mar 2003</a:t>
                      </a:r>
                      <a:endParaRPr lang="en-US" sz="1050" b="0" dirty="0">
                        <a:solidFill>
                          <a:schemeClr val="bg1"/>
                        </a:solidFill>
                        <a:latin typeface="Futura PT Light" panose="020B0402020204020303" pitchFamily="34" charset="0"/>
                      </a:endParaRPr>
                    </a:p>
                  </a:txBody>
                  <a:tcPr marL="0" marR="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4449192"/>
                  </a:ext>
                </a:extLst>
              </a:tr>
              <a:tr h="182880">
                <a:tc>
                  <a:txBody>
                    <a:bodyPr/>
                    <a:lstStyle/>
                    <a:p>
                      <a:pPr>
                        <a:tabLst>
                          <a:tab pos="169863"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69863" algn="l"/>
                        </a:tabLst>
                      </a:pPr>
                      <a:r>
                        <a:rPr lang="en-US" sz="1050" b="0" dirty="0">
                          <a:solidFill>
                            <a:schemeClr val="bg1"/>
                          </a:solidFill>
                          <a:latin typeface="Futura PT Light" panose="020B0402020204020303" pitchFamily="34" charset="0"/>
                        </a:rPr>
                        <a:t>Bachelors of Science in Pure Mathematics</a:t>
                      </a:r>
                    </a:p>
                    <a:p>
                      <a:pPr>
                        <a:tabLst>
                          <a:tab pos="169863" algn="l"/>
                        </a:tabLst>
                      </a:pPr>
                      <a:r>
                        <a:rPr lang="en-US" sz="1050" b="0" dirty="0">
                          <a:solidFill>
                            <a:srgbClr val="3CB371"/>
                          </a:solidFill>
                          <a:latin typeface="Futura PT Light" panose="020B0402020204020303" pitchFamily="34" charset="0"/>
                        </a:rPr>
                        <a:t>George Mason University</a:t>
                      </a:r>
                    </a:p>
                    <a:p>
                      <a:pPr>
                        <a:tabLst>
                          <a:tab pos="169863" algn="l"/>
                          <a:tab pos="2514600" algn="r"/>
                        </a:tabLst>
                      </a:pPr>
                      <a:r>
                        <a:rPr lang="en-US" sz="1050" b="0" dirty="0">
                          <a:solidFill>
                            <a:schemeClr val="bg1"/>
                          </a:solidFill>
                          <a:latin typeface="Futura PT Light" panose="020B0402020204020303" pitchFamily="34" charset="0"/>
                        </a:rPr>
                        <a:t>Fairfax, VA	Dec 1999</a:t>
                      </a:r>
                    </a:p>
                  </a:txBody>
                  <a:tcPr marL="0" marR="0">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4275090"/>
                  </a:ext>
                </a:extLst>
              </a:tr>
            </a:tbl>
          </a:graphicData>
        </a:graphic>
      </p:graphicFrame>
      <p:pic>
        <p:nvPicPr>
          <p:cNvPr id="13" name="Graphic 12" descr="Diploma roll outline">
            <a:extLst>
              <a:ext uri="{FF2B5EF4-FFF2-40B4-BE49-F238E27FC236}">
                <a16:creationId xmlns:a16="http://schemas.microsoft.com/office/drawing/2014/main" id="{4B2AD067-D879-040F-92DD-740394F88F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82221" y="1239107"/>
            <a:ext cx="249647" cy="249647"/>
          </a:xfrm>
          <a:prstGeom prst="rect">
            <a:avLst/>
          </a:prstGeom>
        </p:spPr>
      </p:pic>
      <p:pic>
        <p:nvPicPr>
          <p:cNvPr id="19" name="Graphic 18" descr="Diploma roll outline">
            <a:extLst>
              <a:ext uri="{FF2B5EF4-FFF2-40B4-BE49-F238E27FC236}">
                <a16:creationId xmlns:a16="http://schemas.microsoft.com/office/drawing/2014/main" id="{58A6D213-D6DE-13DE-4D71-818BFDEC29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82221" y="1814106"/>
            <a:ext cx="249647" cy="249647"/>
          </a:xfrm>
          <a:prstGeom prst="rect">
            <a:avLst/>
          </a:prstGeom>
        </p:spPr>
      </p:pic>
      <p:pic>
        <p:nvPicPr>
          <p:cNvPr id="23" name="Picture 22" descr="A green letter on a black background&#10;&#10;Description automatically generated">
            <a:extLst>
              <a:ext uri="{FF2B5EF4-FFF2-40B4-BE49-F238E27FC236}">
                <a16:creationId xmlns:a16="http://schemas.microsoft.com/office/drawing/2014/main" id="{EBB643BD-D5AE-C1E0-CDC5-647DC65422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3069" y="3008910"/>
            <a:ext cx="475729" cy="106444"/>
          </a:xfrm>
          <a:prstGeom prst="rect">
            <a:avLst/>
          </a:prstGeom>
        </p:spPr>
      </p:pic>
      <p:pic>
        <p:nvPicPr>
          <p:cNvPr id="24" name="Graphic 23" descr="Diploma roll outline">
            <a:extLst>
              <a:ext uri="{FF2B5EF4-FFF2-40B4-BE49-F238E27FC236}">
                <a16:creationId xmlns:a16="http://schemas.microsoft.com/office/drawing/2014/main" id="{FDD30B3F-AC68-CCC9-B5B6-0C29F83B62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82221" y="2948530"/>
            <a:ext cx="249647" cy="249647"/>
          </a:xfrm>
          <a:prstGeom prst="rect">
            <a:avLst/>
          </a:prstGeom>
        </p:spPr>
      </p:pic>
      <p:pic>
        <p:nvPicPr>
          <p:cNvPr id="26" name="Graphic 25" descr="Diploma roll outline">
            <a:extLst>
              <a:ext uri="{FF2B5EF4-FFF2-40B4-BE49-F238E27FC236}">
                <a16:creationId xmlns:a16="http://schemas.microsoft.com/office/drawing/2014/main" id="{9C6213C3-9996-524A-A05D-AAFC931F6C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82221" y="3529473"/>
            <a:ext cx="249647" cy="249647"/>
          </a:xfrm>
          <a:prstGeom prst="rect">
            <a:avLst/>
          </a:prstGeom>
        </p:spPr>
      </p:pic>
      <p:pic>
        <p:nvPicPr>
          <p:cNvPr id="34" name="Graphic 33" descr="Graduation cap with solid fill">
            <a:extLst>
              <a:ext uri="{FF2B5EF4-FFF2-40B4-BE49-F238E27FC236}">
                <a16:creationId xmlns:a16="http://schemas.microsoft.com/office/drawing/2014/main" id="{BFE481E9-92D9-765C-AA5D-6B35BB5748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2221" y="2369301"/>
            <a:ext cx="249647" cy="249647"/>
          </a:xfrm>
          <a:prstGeom prst="rect">
            <a:avLst/>
          </a:prstGeom>
        </p:spPr>
      </p:pic>
      <p:pic>
        <p:nvPicPr>
          <p:cNvPr id="35" name="Graphic 34" descr="Graduation cap with solid fill">
            <a:extLst>
              <a:ext uri="{FF2B5EF4-FFF2-40B4-BE49-F238E27FC236}">
                <a16:creationId xmlns:a16="http://schemas.microsoft.com/office/drawing/2014/main" id="{0AC10FDD-0D6F-7DF1-17CD-7A18C5ECCA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82221" y="4079845"/>
            <a:ext cx="249647" cy="249647"/>
          </a:xfrm>
          <a:prstGeom prst="rect">
            <a:avLst/>
          </a:prstGeom>
        </p:spPr>
      </p:pic>
      <p:graphicFrame>
        <p:nvGraphicFramePr>
          <p:cNvPr id="38" name="Table 37">
            <a:extLst>
              <a:ext uri="{FF2B5EF4-FFF2-40B4-BE49-F238E27FC236}">
                <a16:creationId xmlns:a16="http://schemas.microsoft.com/office/drawing/2014/main" id="{C75FE6A4-13A7-D37F-BAC5-59B75F01E31A}"/>
              </a:ext>
            </a:extLst>
          </p:cNvPr>
          <p:cNvGraphicFramePr>
            <a:graphicFrameLocks noGrp="1"/>
          </p:cNvGraphicFramePr>
          <p:nvPr>
            <p:extLst>
              <p:ext uri="{D42A27DB-BD31-4B8C-83A1-F6EECF244321}">
                <p14:modId xmlns:p14="http://schemas.microsoft.com/office/powerpoint/2010/main" val="532789508"/>
              </p:ext>
            </p:extLst>
          </p:nvPr>
        </p:nvGraphicFramePr>
        <p:xfrm>
          <a:off x="5007720" y="4730982"/>
          <a:ext cx="2560320" cy="498348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fr-FR" sz="1100" b="0" dirty="0">
                          <a:solidFill>
                            <a:schemeClr val="bg1"/>
                          </a:solidFill>
                          <a:latin typeface="Futura PT Book" panose="020B0502020204020303" pitchFamily="34" charset="0"/>
                        </a:rPr>
                        <a:t>PROFESSIONAL T</a:t>
                      </a:r>
                      <a:r>
                        <a:rPr lang="en-US" sz="1100" b="0" dirty="0">
                          <a:solidFill>
                            <a:schemeClr val="bg1"/>
                          </a:solidFill>
                          <a:latin typeface="Futura PT Book" panose="020B0502020204020303" pitchFamily="34" charset="0"/>
                        </a:rPr>
                        <a:t>RAININGS</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a:tabLst>
                          <a:tab pos="171450" algn="l"/>
                        </a:tabLst>
                      </a:pPr>
                      <a:r>
                        <a:rPr lang="en-US" sz="1050" b="0" dirty="0">
                          <a:solidFill>
                            <a:schemeClr val="bg1"/>
                          </a:solidFill>
                          <a:latin typeface="Futura PT Light" panose="020B0402020204020303" pitchFamily="34" charset="0"/>
                        </a:rPr>
                        <a:t>Disney’s Approach to Leadership Excellence</a:t>
                      </a:r>
                    </a:p>
                    <a:p>
                      <a:pPr>
                        <a:tabLst>
                          <a:tab pos="171450" algn="l"/>
                        </a:tabLst>
                      </a:pPr>
                      <a:r>
                        <a:rPr lang="en-US" sz="1050" b="0" dirty="0">
                          <a:solidFill>
                            <a:srgbClr val="3CB371"/>
                          </a:solidFill>
                          <a:latin typeface="Futura PT Light" panose="020B0402020204020303" pitchFamily="34" charset="0"/>
                        </a:rPr>
                        <a:t>Disney Institute</a:t>
                      </a:r>
                    </a:p>
                    <a:p>
                      <a:pPr>
                        <a:tabLst>
                          <a:tab pos="171450" algn="l"/>
                          <a:tab pos="2516188" algn="r"/>
                        </a:tabLst>
                      </a:pPr>
                      <a:r>
                        <a:rPr lang="en-US" sz="1050" b="0" dirty="0">
                          <a:solidFill>
                            <a:schemeClr val="bg1"/>
                          </a:solidFill>
                          <a:latin typeface="Futura PT Light" panose="020B0402020204020303" pitchFamily="34" charset="0"/>
                        </a:rPr>
                        <a:t>Orlando, FL	 2019</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82880">
                <a:tc>
                  <a:txBody>
                    <a:bodyPr/>
                    <a:lstStyle/>
                    <a:p>
                      <a:pPr>
                        <a:tabLst>
                          <a:tab pos="169863" algn="l"/>
                        </a:tabLst>
                      </a:pPr>
                      <a:r>
                        <a:rPr lang="en-US" sz="1050" b="0" dirty="0">
                          <a:solidFill>
                            <a:schemeClr val="bg1"/>
                          </a:solidFill>
                          <a:latin typeface="Futura PT Light" panose="020B0402020204020303" pitchFamily="34" charset="0"/>
                        </a:rPr>
                        <a:t>Presenting Data and Information</a:t>
                      </a:r>
                    </a:p>
                    <a:p>
                      <a:pPr>
                        <a:tabLst>
                          <a:tab pos="169863" algn="l"/>
                        </a:tabLst>
                      </a:pPr>
                      <a:r>
                        <a:rPr lang="en-US" sz="1050" b="0" dirty="0">
                          <a:solidFill>
                            <a:srgbClr val="3CB371"/>
                          </a:solidFill>
                          <a:latin typeface="Futura PT Light" panose="020B0402020204020303" pitchFamily="34" charset="0"/>
                        </a:rPr>
                        <a:t>Edward Tufte</a:t>
                      </a:r>
                    </a:p>
                    <a:p>
                      <a:pPr>
                        <a:tabLst>
                          <a:tab pos="169863" algn="l"/>
                          <a:tab pos="2516188" algn="r"/>
                        </a:tabLst>
                      </a:pPr>
                      <a:r>
                        <a:rPr lang="en-US" sz="1050" b="0" dirty="0">
                          <a:solidFill>
                            <a:schemeClr val="bg1"/>
                          </a:solidFill>
                          <a:latin typeface="Futura PT Light" panose="020B0402020204020303" pitchFamily="34" charset="0"/>
                        </a:rPr>
                        <a:t>Arlington, VA	 2018</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666175"/>
                  </a:ext>
                </a:extLst>
              </a:tr>
              <a:tr h="182880">
                <a:tc>
                  <a:txBody>
                    <a:bodyPr/>
                    <a:lstStyle/>
                    <a:p>
                      <a:pPr>
                        <a:tabLst>
                          <a:tab pos="169863" algn="l"/>
                        </a:tabLst>
                      </a:pPr>
                      <a:r>
                        <a:rPr lang="en-US" sz="1050" b="0" dirty="0">
                          <a:solidFill>
                            <a:schemeClr val="bg1"/>
                          </a:solidFill>
                          <a:latin typeface="Futura PT Light" panose="020B0402020204020303" pitchFamily="34" charset="0"/>
                        </a:rPr>
                        <a:t>Executive Leadership Program: Leadership Skills </a:t>
                      </a:r>
                    </a:p>
                    <a:p>
                      <a:pPr>
                        <a:tabLst>
                          <a:tab pos="169863" algn="l"/>
                        </a:tabLst>
                      </a:pPr>
                      <a:r>
                        <a:rPr lang="en-US" sz="1050" b="0" dirty="0">
                          <a:solidFill>
                            <a:srgbClr val="3CB371"/>
                          </a:solidFill>
                          <a:latin typeface="Futura PT Light" panose="020B0402020204020303" pitchFamily="34" charset="0"/>
                        </a:rPr>
                        <a:t>Office of Personnel Management</a:t>
                      </a:r>
                    </a:p>
                    <a:p>
                      <a:pPr>
                        <a:tabLst>
                          <a:tab pos="169863" algn="l"/>
                          <a:tab pos="2514600" algn="r"/>
                        </a:tabLst>
                      </a:pPr>
                      <a:r>
                        <a:rPr lang="en-US" sz="1050" b="0" dirty="0">
                          <a:solidFill>
                            <a:schemeClr val="bg1"/>
                          </a:solidFill>
                          <a:latin typeface="Futura PT Light" panose="020B0402020204020303" pitchFamily="34" charset="0"/>
                        </a:rPr>
                        <a:t>Denver, CO	2006</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151025"/>
                  </a:ext>
                </a:extLst>
              </a:tr>
              <a:tr h="182880">
                <a:tc>
                  <a:txBody>
                    <a:bodyPr/>
                    <a:lstStyle/>
                    <a:p>
                      <a:pPr>
                        <a:tabLst>
                          <a:tab pos="169863" algn="l"/>
                        </a:tabLst>
                      </a:pPr>
                      <a:r>
                        <a:rPr lang="en-US" sz="1050" b="0" dirty="0">
                          <a:solidFill>
                            <a:schemeClr val="bg1"/>
                          </a:solidFill>
                          <a:latin typeface="Futura PT Light" panose="020B0402020204020303" pitchFamily="34" charset="0"/>
                        </a:rPr>
                        <a:t>Six Sigma Performance Excellence </a:t>
                      </a:r>
                    </a:p>
                    <a:p>
                      <a:pPr>
                        <a:tabLst>
                          <a:tab pos="169863" algn="l"/>
                        </a:tabLst>
                      </a:pPr>
                      <a:r>
                        <a:rPr lang="en-US" sz="1050" b="0" dirty="0">
                          <a:solidFill>
                            <a:schemeClr val="bg1"/>
                          </a:solidFill>
                          <a:latin typeface="Futura PT Light" panose="020B0402020204020303" pitchFamily="34" charset="0"/>
                        </a:rPr>
                        <a:t>Lead by Dean Lester, President </a:t>
                      </a:r>
                      <a:br>
                        <a:rPr lang="en-US" sz="1050" b="0" dirty="0">
                          <a:solidFill>
                            <a:schemeClr val="bg1"/>
                          </a:solidFill>
                          <a:latin typeface="Futura PT Light" panose="020B0402020204020303" pitchFamily="34" charset="0"/>
                        </a:rPr>
                      </a:br>
                      <a:r>
                        <a:rPr lang="en-US" sz="1050" b="0" dirty="0">
                          <a:solidFill>
                            <a:srgbClr val="3CB371"/>
                          </a:solidFill>
                          <a:latin typeface="Futura PT Light" panose="020B0402020204020303" pitchFamily="34" charset="0"/>
                        </a:rPr>
                        <a:t>Pitney Bowes Government Solutions</a:t>
                      </a:r>
                      <a:r>
                        <a:rPr lang="en-US" sz="1050" b="0" dirty="0">
                          <a:solidFill>
                            <a:schemeClr val="bg1"/>
                          </a:solidFill>
                          <a:latin typeface="Futura PT Light" panose="020B0402020204020303" pitchFamily="34" charset="0"/>
                        </a:rPr>
                        <a:t>	</a:t>
                      </a:r>
                    </a:p>
                    <a:p>
                      <a:pPr>
                        <a:tabLst>
                          <a:tab pos="169863" algn="l"/>
                          <a:tab pos="2514600" algn="r"/>
                        </a:tabLst>
                      </a:pPr>
                      <a:r>
                        <a:rPr lang="en-US" sz="1050" b="0" dirty="0">
                          <a:solidFill>
                            <a:schemeClr val="bg1"/>
                          </a:solidFill>
                          <a:latin typeface="Futura PT Light" panose="020B0402020204020303" pitchFamily="34" charset="0"/>
                        </a:rPr>
                        <a:t>Capitol Hill, DC	2005</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4018089"/>
                  </a:ext>
                </a:extLst>
              </a:tr>
              <a:tr h="182880">
                <a:tc>
                  <a:txBody>
                    <a:bodyPr/>
                    <a:lstStyle/>
                    <a:p>
                      <a:pPr>
                        <a:tabLst>
                          <a:tab pos="169863" algn="l"/>
                        </a:tabLst>
                      </a:pPr>
                      <a:r>
                        <a:rPr lang="en-US" sz="1050" b="0" dirty="0">
                          <a:solidFill>
                            <a:schemeClr val="bg1"/>
                          </a:solidFill>
                          <a:latin typeface="Futura PT Light" panose="020B0402020204020303" pitchFamily="34" charset="0"/>
                        </a:rPr>
                        <a:t>Lean Six Sigma Workshop &amp; Process Redesign</a:t>
                      </a:r>
                    </a:p>
                    <a:p>
                      <a:pPr>
                        <a:tabLst>
                          <a:tab pos="169863" algn="l"/>
                        </a:tabLst>
                      </a:pPr>
                      <a:r>
                        <a:rPr lang="en-US" sz="1050" b="0" dirty="0">
                          <a:solidFill>
                            <a:srgbClr val="3CB371"/>
                          </a:solidFill>
                          <a:latin typeface="Futura PT Light" panose="020B0402020204020303" pitchFamily="34" charset="0"/>
                        </a:rPr>
                        <a:t>Philpott Manufacturing Extension Partnership</a:t>
                      </a:r>
                    </a:p>
                    <a:p>
                      <a:pPr>
                        <a:tabLst>
                          <a:tab pos="169863" algn="l"/>
                          <a:tab pos="2514600" algn="r"/>
                        </a:tabLst>
                      </a:pPr>
                      <a:r>
                        <a:rPr lang="en-US" sz="1050" b="0" dirty="0">
                          <a:solidFill>
                            <a:schemeClr val="bg1"/>
                          </a:solidFill>
                          <a:latin typeface="Futura PT Light" panose="020B0402020204020303" pitchFamily="34" charset="0"/>
                        </a:rPr>
                        <a:t>Capitol Hill, DC</a:t>
                      </a:r>
                      <a:r>
                        <a:rPr lang="en-US" sz="1050" b="1" dirty="0">
                          <a:solidFill>
                            <a:schemeClr val="bg1"/>
                          </a:solidFill>
                          <a:latin typeface="Futura PT Light" panose="020B0402020204020303" pitchFamily="34" charset="0"/>
                        </a:rPr>
                        <a:t>	</a:t>
                      </a:r>
                      <a:r>
                        <a:rPr lang="en-US" sz="1050" b="0" dirty="0">
                          <a:solidFill>
                            <a:schemeClr val="bg1"/>
                          </a:solidFill>
                          <a:latin typeface="Futura PT Light" panose="020B0402020204020303" pitchFamily="34" charset="0"/>
                        </a:rPr>
                        <a:t>2004</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4449192"/>
                  </a:ext>
                </a:extLst>
              </a:tr>
              <a:tr h="182880">
                <a:tc>
                  <a:txBody>
                    <a:bodyPr/>
                    <a:lstStyle/>
                    <a:p>
                      <a:pPr>
                        <a:tabLst>
                          <a:tab pos="169863" algn="l"/>
                        </a:tabLst>
                      </a:pPr>
                      <a:r>
                        <a:rPr lang="en-US" sz="1050" b="0" dirty="0">
                          <a:solidFill>
                            <a:schemeClr val="bg1"/>
                          </a:solidFill>
                          <a:latin typeface="Futura PT Light" panose="020B0402020204020303" pitchFamily="34" charset="0"/>
                        </a:rPr>
                        <a:t>Shackleton’s Way: Leadership Lessons from the Great Antarctic Explorer</a:t>
                      </a:r>
                    </a:p>
                    <a:p>
                      <a:pPr>
                        <a:tabLst>
                          <a:tab pos="169863" algn="l"/>
                        </a:tabLst>
                      </a:pPr>
                      <a:r>
                        <a:rPr lang="en-US" sz="1050" b="0" dirty="0">
                          <a:solidFill>
                            <a:srgbClr val="3CB371"/>
                          </a:solidFill>
                          <a:latin typeface="Futura PT Light" panose="020B0402020204020303" pitchFamily="34" charset="0"/>
                        </a:rPr>
                        <a:t>Margot Morell and Stephanie Capparell</a:t>
                      </a:r>
                    </a:p>
                    <a:p>
                      <a:pPr>
                        <a:tabLst>
                          <a:tab pos="169863" algn="l"/>
                          <a:tab pos="2514600" algn="r"/>
                        </a:tabLst>
                      </a:pPr>
                      <a:r>
                        <a:rPr lang="en-US" sz="1050" b="0" dirty="0">
                          <a:solidFill>
                            <a:schemeClr val="bg1"/>
                          </a:solidFill>
                          <a:latin typeface="Futura PT Light" panose="020B0402020204020303" pitchFamily="34" charset="0"/>
                        </a:rPr>
                        <a:t>Capitol Hill, DC	2003</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4275090"/>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Digital Consulting Institute Courses</a:t>
                      </a:r>
                      <a:r>
                        <a:rPr lang="en-US" sz="1050" b="0" dirty="0">
                          <a:solidFill>
                            <a:schemeClr val="bg1"/>
                          </a:solidFill>
                          <a:latin typeface="Futura PT Light" panose="020B0402020204020303" pitchFamily="34" charset="0"/>
                        </a:rPr>
                        <a:t>:</a:t>
                      </a:r>
                    </a:p>
                    <a:p>
                      <a:pPr marL="227013" indent="-112713">
                        <a:buFontTx/>
                        <a:buChar char="-"/>
                        <a:tabLst>
                          <a:tab pos="2514600" algn="r"/>
                        </a:tabLst>
                      </a:pPr>
                      <a:r>
                        <a:rPr lang="en-US" sz="1050" b="0" dirty="0">
                          <a:solidFill>
                            <a:schemeClr val="bg1"/>
                          </a:solidFill>
                          <a:latin typeface="Futura PT Light" panose="020B0402020204020303" pitchFamily="34" charset="0"/>
                        </a:rPr>
                        <a:t>Business Process Management</a:t>
                      </a:r>
                    </a:p>
                    <a:p>
                      <a:pPr marL="227013" indent="-112713">
                        <a:buFontTx/>
                        <a:buChar char="-"/>
                        <a:tabLst>
                          <a:tab pos="2514600" algn="r"/>
                        </a:tabLst>
                      </a:pPr>
                      <a:r>
                        <a:rPr lang="en-US" sz="1050" b="0" dirty="0">
                          <a:solidFill>
                            <a:schemeClr val="bg1"/>
                          </a:solidFill>
                          <a:latin typeface="Futura PT Light" panose="020B0402020204020303" pitchFamily="34" charset="0"/>
                        </a:rPr>
                        <a:t>Best Practices in Strategy, Design, and Implementation</a:t>
                      </a:r>
                    </a:p>
                    <a:p>
                      <a:pPr marL="227013" indent="-112713">
                        <a:buFontTx/>
                        <a:buChar char="-"/>
                        <a:tabLst>
                          <a:tab pos="2514600" algn="r"/>
                        </a:tabLst>
                      </a:pPr>
                      <a:r>
                        <a:rPr lang="en-US" sz="1050" b="0" dirty="0">
                          <a:solidFill>
                            <a:schemeClr val="bg1"/>
                          </a:solidFill>
                          <a:latin typeface="Futura PT Light" panose="020B0402020204020303" pitchFamily="34" charset="0"/>
                        </a:rPr>
                        <a:t>Business Process Modeling, Analysis, and Design Workshop;</a:t>
                      </a:r>
                    </a:p>
                    <a:p>
                      <a:pPr marL="227013" indent="-112713">
                        <a:buFontTx/>
                        <a:buChar char="-"/>
                        <a:tabLst>
                          <a:tab pos="2514600" algn="r"/>
                        </a:tabLst>
                      </a:pPr>
                      <a:r>
                        <a:rPr lang="en-US" sz="1050" b="0" dirty="0">
                          <a:solidFill>
                            <a:schemeClr val="bg1"/>
                          </a:solidFill>
                          <a:latin typeface="Futura PT Light" panose="020B0402020204020303" pitchFamily="34" charset="0"/>
                        </a:rPr>
                        <a:t>DCI’s Annual Government Customer Support Conference </a:t>
                      </a:r>
                    </a:p>
                  </a:txBody>
                  <a:tcPr marL="0" marR="0" marB="0">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39235361"/>
                  </a:ext>
                </a:extLst>
              </a:tr>
            </a:tbl>
          </a:graphicData>
        </a:graphic>
      </p:graphicFrame>
      <p:graphicFrame>
        <p:nvGraphicFramePr>
          <p:cNvPr id="5" name="Table 4">
            <a:extLst>
              <a:ext uri="{FF2B5EF4-FFF2-40B4-BE49-F238E27FC236}">
                <a16:creationId xmlns:a16="http://schemas.microsoft.com/office/drawing/2014/main" id="{CF12E492-D8B6-C9E4-06A2-D1503D1F41AE}"/>
              </a:ext>
            </a:extLst>
          </p:cNvPr>
          <p:cNvGraphicFramePr>
            <a:graphicFrameLocks noGrp="1"/>
          </p:cNvGraphicFramePr>
          <p:nvPr>
            <p:extLst>
              <p:ext uri="{D42A27DB-BD31-4B8C-83A1-F6EECF244321}">
                <p14:modId xmlns:p14="http://schemas.microsoft.com/office/powerpoint/2010/main" val="2255284713"/>
              </p:ext>
            </p:extLst>
          </p:nvPr>
        </p:nvGraphicFramePr>
        <p:xfrm>
          <a:off x="286247" y="893379"/>
          <a:ext cx="4389120" cy="868680"/>
        </p:xfrm>
        <a:graphic>
          <a:graphicData uri="http://schemas.openxmlformats.org/drawingml/2006/table">
            <a:tbl>
              <a:tblPr firstRow="1" bandRow="1">
                <a:tableStyleId>{5C22544A-7EE6-4342-B048-85BDC9FD1C3A}</a:tableStyleId>
              </a:tblPr>
              <a:tblGrid>
                <a:gridCol w="4389120">
                  <a:extLst>
                    <a:ext uri="{9D8B030D-6E8A-4147-A177-3AD203B41FA5}">
                      <a16:colId xmlns:a16="http://schemas.microsoft.com/office/drawing/2014/main" val="3041781250"/>
                    </a:ext>
                  </a:extLst>
                </a:gridCol>
              </a:tblGrid>
              <a:tr h="182880">
                <a:tc>
                  <a:txBody>
                    <a:bodyPr/>
                    <a:lstStyle/>
                    <a:p>
                      <a:r>
                        <a:rPr lang="en-US" sz="1100" b="0" dirty="0">
                          <a:solidFill>
                            <a:srgbClr val="333B50"/>
                          </a:solidFill>
                          <a:latin typeface="Futura PT Book" panose="020B0502020204020303" pitchFamily="34" charset="0"/>
                        </a:rPr>
                        <a:t>SUMMARY</a:t>
                      </a:r>
                    </a:p>
                  </a:txBody>
                  <a:tcPr marL="0" marR="0" marT="0" marB="0">
                    <a:lnL w="12700" cmpd="sng">
                      <a:noFill/>
                    </a:lnL>
                    <a:lnR w="12700" cmpd="sng">
                      <a:noFill/>
                    </a:lnR>
                    <a:lnT w="12700" cmpd="sng">
                      <a:noFill/>
                    </a:lnT>
                    <a:lnB w="3175" cap="flat" cmpd="sng" algn="ctr">
                      <a:solidFill>
                        <a:srgbClr val="333B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r>
                        <a:rPr lang="en-US" sz="1050" b="0" dirty="0">
                          <a:solidFill>
                            <a:srgbClr val="333B50"/>
                          </a:solidFill>
                          <a:latin typeface="Futura PT Light" panose="020B0402020204020303" pitchFamily="34" charset="0"/>
                        </a:rPr>
                        <a:t>In a landscape of conformity, I stand proudly as an anomaly. I have honed my skills as a distinguished consultant in both top-tier and boutique firms and proven my ability to drive meaningful change in complex political environments. I am poised to help lead your organization to greatness and serve as </a:t>
                      </a:r>
                      <a:r>
                        <a:rPr lang="en-US" sz="1050" b="0" dirty="0">
                          <a:solidFill>
                            <a:srgbClr val="3CB371"/>
                          </a:solidFill>
                          <a:latin typeface="Futura PT Light" panose="020B0402020204020303" pitchFamily="34" charset="0"/>
                        </a:rPr>
                        <a:t>your </a:t>
                      </a:r>
                      <a:r>
                        <a:rPr lang="en-US" sz="1050" b="0">
                          <a:solidFill>
                            <a:srgbClr val="3CB371"/>
                          </a:solidFill>
                          <a:latin typeface="Futura PT Light" panose="020B0402020204020303" pitchFamily="34" charset="0"/>
                        </a:rPr>
                        <a:t>competitive advantage.</a:t>
                      </a:r>
                      <a:endParaRPr lang="en-US" sz="1050" b="0" dirty="0">
                        <a:solidFill>
                          <a:srgbClr val="3CB371"/>
                        </a:solidFill>
                        <a:latin typeface="Futura PT Light" panose="020B0402020204020303" pitchFamily="34" charset="0"/>
                      </a:endParaRPr>
                    </a:p>
                  </a:txBody>
                  <a:tcPr marL="0" marR="0" marB="0">
                    <a:lnL w="12700" cmpd="sng">
                      <a:noFill/>
                    </a:lnL>
                    <a:lnR w="12700" cmpd="sng">
                      <a:noFill/>
                    </a:lnR>
                    <a:lnT w="3175" cap="flat" cmpd="sng" algn="ctr">
                      <a:solidFill>
                        <a:srgbClr val="333B5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bl>
          </a:graphicData>
        </a:graphic>
      </p:graphicFrame>
      <p:sp>
        <p:nvSpPr>
          <p:cNvPr id="6" name="Rectangle 5">
            <a:extLst>
              <a:ext uri="{FF2B5EF4-FFF2-40B4-BE49-F238E27FC236}">
                <a16:creationId xmlns:a16="http://schemas.microsoft.com/office/drawing/2014/main" id="{CF1FA456-1121-F28A-DDD9-6FFD4D99523C}"/>
              </a:ext>
            </a:extLst>
          </p:cNvPr>
          <p:cNvSpPr/>
          <p:nvPr/>
        </p:nvSpPr>
        <p:spPr>
          <a:xfrm>
            <a:off x="5329217" y="328286"/>
            <a:ext cx="2308324"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3CB371"/>
                </a:solidFill>
                <a:latin typeface="Futura PT Light" panose="020B0402020204020303" pitchFamily="34" charset="0"/>
              </a:rPr>
              <a:t>transforming ideas into results</a:t>
            </a:r>
            <a:endPar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endParaRPr>
          </a:p>
        </p:txBody>
      </p:sp>
      <p:pic>
        <p:nvPicPr>
          <p:cNvPr id="8" name="Picture 7" descr="A green triangle in a circle&#10;&#10;Description automatically generated">
            <a:extLst>
              <a:ext uri="{FF2B5EF4-FFF2-40B4-BE49-F238E27FC236}">
                <a16:creationId xmlns:a16="http://schemas.microsoft.com/office/drawing/2014/main" id="{4569568B-29FC-4AA7-38CD-980BEA821C0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87702" y="254661"/>
            <a:ext cx="370889" cy="418623"/>
          </a:xfrm>
          <a:prstGeom prst="rect">
            <a:avLst/>
          </a:prstGeom>
        </p:spPr>
      </p:pic>
      <p:sp>
        <p:nvSpPr>
          <p:cNvPr id="9" name="Rectangle 8">
            <a:extLst>
              <a:ext uri="{FF2B5EF4-FFF2-40B4-BE49-F238E27FC236}">
                <a16:creationId xmlns:a16="http://schemas.microsoft.com/office/drawing/2014/main" id="{61A30175-F105-825D-F574-4D327107926B}"/>
              </a:ext>
            </a:extLst>
          </p:cNvPr>
          <p:cNvSpPr/>
          <p:nvPr/>
        </p:nvSpPr>
        <p:spPr>
          <a:xfrm>
            <a:off x="4016731" y="2993142"/>
            <a:ext cx="718956" cy="13797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333B50"/>
                </a:solidFill>
                <a:latin typeface="Futura PT Light" panose="020B0402020204020303" pitchFamily="34" charset="0"/>
              </a:rPr>
              <a:t>Retired</a:t>
            </a:r>
          </a:p>
        </p:txBody>
      </p:sp>
    </p:spTree>
    <p:extLst>
      <p:ext uri="{BB962C8B-B14F-4D97-AF65-F5344CB8AC3E}">
        <p14:creationId xmlns:p14="http://schemas.microsoft.com/office/powerpoint/2010/main" val="3847468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06036A-166C-74C2-79AE-66CEBF8132AF}"/>
              </a:ext>
            </a:extLst>
          </p:cNvPr>
          <p:cNvSpPr/>
          <p:nvPr/>
        </p:nvSpPr>
        <p:spPr>
          <a:xfrm>
            <a:off x="4834393" y="0"/>
            <a:ext cx="2938007" cy="10058400"/>
          </a:xfrm>
          <a:prstGeom prst="rect">
            <a:avLst/>
          </a:prstGeom>
          <a:solidFill>
            <a:srgbClr val="333B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18B8054-8A9A-197E-99CA-13BCCFFCDA91}"/>
              </a:ext>
            </a:extLst>
          </p:cNvPr>
          <p:cNvSpPr/>
          <p:nvPr/>
        </p:nvSpPr>
        <p:spPr>
          <a:xfrm>
            <a:off x="286247" y="231706"/>
            <a:ext cx="4548146"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t" anchorCtr="0"/>
          <a:lstStyle/>
          <a:p>
            <a:r>
              <a:rPr lang="en-US" dirty="0">
                <a:solidFill>
                  <a:srgbClr val="333B50"/>
                </a:solidFill>
                <a:latin typeface="Futura PT Medium" panose="020B0602020204020303" pitchFamily="34" charset="0"/>
              </a:rPr>
              <a:t>OMAR AWAN</a:t>
            </a:r>
          </a:p>
        </p:txBody>
      </p:sp>
      <p:sp>
        <p:nvSpPr>
          <p:cNvPr id="2" name="Rectangle 1">
            <a:extLst>
              <a:ext uri="{FF2B5EF4-FFF2-40B4-BE49-F238E27FC236}">
                <a16:creationId xmlns:a16="http://schemas.microsoft.com/office/drawing/2014/main" id="{C93107B9-C271-DBB4-A611-B87C82565A5B}"/>
              </a:ext>
            </a:extLst>
          </p:cNvPr>
          <p:cNvSpPr/>
          <p:nvPr/>
        </p:nvSpPr>
        <p:spPr>
          <a:xfrm>
            <a:off x="291805" y="446943"/>
            <a:ext cx="2015675"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rPr>
              <a:t>leader | strategist | change agent</a:t>
            </a:r>
          </a:p>
        </p:txBody>
      </p:sp>
      <p:graphicFrame>
        <p:nvGraphicFramePr>
          <p:cNvPr id="18" name="Table 17">
            <a:extLst>
              <a:ext uri="{FF2B5EF4-FFF2-40B4-BE49-F238E27FC236}">
                <a16:creationId xmlns:a16="http://schemas.microsoft.com/office/drawing/2014/main" id="{65699E07-66DA-D074-048C-2F1363B7EFF3}"/>
              </a:ext>
            </a:extLst>
          </p:cNvPr>
          <p:cNvGraphicFramePr>
            <a:graphicFrameLocks noGrp="1"/>
          </p:cNvGraphicFramePr>
          <p:nvPr>
            <p:extLst>
              <p:ext uri="{D42A27DB-BD31-4B8C-83A1-F6EECF244321}">
                <p14:modId xmlns:p14="http://schemas.microsoft.com/office/powerpoint/2010/main" val="4287275387"/>
              </p:ext>
            </p:extLst>
          </p:nvPr>
        </p:nvGraphicFramePr>
        <p:xfrm>
          <a:off x="286247" y="731520"/>
          <a:ext cx="4389120" cy="9166098"/>
        </p:xfrm>
        <a:graphic>
          <a:graphicData uri="http://schemas.openxmlformats.org/drawingml/2006/table">
            <a:tbl>
              <a:tblPr firstRow="1" bandRow="1">
                <a:tableStyleId>{5C22544A-7EE6-4342-B048-85BDC9FD1C3A}</a:tableStyleId>
              </a:tblPr>
              <a:tblGrid>
                <a:gridCol w="4389120">
                  <a:extLst>
                    <a:ext uri="{9D8B030D-6E8A-4147-A177-3AD203B41FA5}">
                      <a16:colId xmlns:a16="http://schemas.microsoft.com/office/drawing/2014/main" val="3041781250"/>
                    </a:ext>
                  </a:extLst>
                </a:gridCol>
              </a:tblGrid>
              <a:tr h="182880">
                <a:tc>
                  <a:txBody>
                    <a:bodyPr/>
                    <a:lstStyle/>
                    <a:p>
                      <a:r>
                        <a:rPr lang="en-US" sz="1100" b="0" dirty="0">
                          <a:solidFill>
                            <a:srgbClr val="333B50"/>
                          </a:solidFill>
                          <a:latin typeface="Futura PT Book" panose="020B0502020204020303" pitchFamily="34" charset="0"/>
                        </a:rPr>
                        <a:t>EXPERIENCE (continued)</a:t>
                      </a:r>
                    </a:p>
                  </a:txBody>
                  <a:tcPr marL="0" marR="0" marT="0" marB="0">
                    <a:lnL w="12700" cmpd="sng">
                      <a:noFill/>
                    </a:lnL>
                    <a:lnR w="12700" cmpd="sng">
                      <a:noFill/>
                    </a:lnR>
                    <a:lnT w="12700" cmpd="sng">
                      <a:noFill/>
                    </a:lnT>
                    <a:lnB w="3175" cap="flat" cmpd="sng" algn="ctr">
                      <a:solidFill>
                        <a:srgbClr val="333B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04120">
                <a:tc>
                  <a:txBody>
                    <a:bodyPr/>
                    <a:lstStyle/>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Provide decision-making to program leads through centralized tracking of program activities based on roadmaps and cloud-enabled tools maintained by business strategists.</a:t>
                      </a:r>
                      <a:endParaRPr lang="en-US" sz="1050" b="0" dirty="0">
                        <a:solidFill>
                          <a:srgbClr val="333B50"/>
                        </a:solidFill>
                        <a:latin typeface="Futura PT Light" panose="020B0402020204020303" pitchFamily="34" charset="0"/>
                      </a:endParaRP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Propose and establish a Governance Board to enable better organizational decision-making. Prior to this, leaders met separately with the CAO to make decisions. Now leaders meet quarterly as a team to review proposals and make collaborative decisions.  </a:t>
                      </a:r>
                      <a:endParaRPr kumimoji="0" lang="en-US" sz="12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Work with House Chief Administrative Officer and deputies to recommend selection/seating of board members, and strategic initiative sponsors and leads</a:t>
                      </a:r>
                      <a:endParaRPr kumimoji="0" lang="en-US" sz="12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Serve as a member of executive-level decision-making boards such as the CAO Governance Board, the CAO Portfolio Review Board (PRB), and the CX Board to include prioritization and approval of existing and proposed projects, budgets, and timelines. Approve annual organizational budget plans, advise and provide decision-making to program managers, and delegate activities to Board supporting teams. </a:t>
                      </a: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Manage a team of business strategists and business intelligence analysts to perform assigned tasks related to implementing monitoring and evaluating programs, metrics and dashboard systems, improving and reengineering processes, implementing programs and projects, and delivering analyses, reports, and recommendations to stakeholders.</a:t>
                      </a:r>
                    </a:p>
                  </a:txBody>
                  <a:tcPr marL="0" marR="0" marB="0">
                    <a:lnL w="12700" cmpd="sng">
                      <a:noFill/>
                    </a:lnL>
                    <a:lnR w="12700" cmpd="sng">
                      <a:noFill/>
                    </a:lnR>
                    <a:lnT w="3175" cap="flat" cmpd="sng" algn="ctr">
                      <a:solidFill>
                        <a:srgbClr val="333B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4142573"/>
                  </a:ext>
                </a:extLst>
              </a:tr>
              <a:tr h="104120">
                <a:tc>
                  <a:txBody>
                    <a:bodyPr/>
                    <a:lstStyle/>
                    <a:p>
                      <a:pPr marL="0" marR="0">
                        <a:lnSpc>
                          <a:spcPct val="115000"/>
                        </a:lnSpc>
                        <a:spcBef>
                          <a:spcPts val="0"/>
                        </a:spcBef>
                        <a:spcAft>
                          <a:spcPts val="0"/>
                        </a:spcAft>
                        <a:tabLst>
                          <a:tab pos="4345305" algn="r"/>
                        </a:tabLst>
                      </a:pPr>
                      <a:r>
                        <a:rPr lang="en-US" sz="1000" kern="1200" dirty="0">
                          <a:solidFill>
                            <a:srgbClr val="3CB371"/>
                          </a:solidFill>
                          <a:effectLst/>
                          <a:latin typeface="Futura PT Book" panose="020B0502020204020303" pitchFamily="34" charset="0"/>
                          <a:ea typeface="Times New Roman" panose="02020603050405020304" pitchFamily="18" charset="0"/>
                          <a:cs typeface="Arial" panose="020B0604020202020204" pitchFamily="34" charset="0"/>
                        </a:rPr>
                        <a:t>STRATEGIC COMMUNICATIONS, TRAINING, MEASUREMENT, AND REPORTING</a:t>
                      </a:r>
                      <a:endParaRPr lang="en-US" sz="1200" kern="100" dirty="0">
                        <a:solidFill>
                          <a:srgbClr val="3CB371"/>
                        </a:solidFill>
                        <a:effectLst/>
                        <a:latin typeface="Futura PT Book" panose="020B0502020204020303" pitchFamily="34" charset="0"/>
                        <a:ea typeface="Aptos" panose="020B0004020202020204" pitchFamily="34" charset="0"/>
                        <a:cs typeface="Times New Roman" panose="02020603050405020304" pitchFamily="18" charset="0"/>
                      </a:endParaRPr>
                    </a:p>
                    <a:p>
                      <a:pPr marL="117475" marR="0" lvl="0" indent="-117475">
                        <a:lnSpc>
                          <a:spcPct val="115000"/>
                        </a:lnSpc>
                        <a:spcBef>
                          <a:spcPts val="0"/>
                        </a:spcBef>
                        <a:spcAft>
                          <a:spcPts val="0"/>
                        </a:spcAft>
                        <a:buFont typeface="Arial" panose="020B0604020202020204" pitchFamily="34" charset="0"/>
                        <a:buChar char="-"/>
                        <a:tabLst>
                          <a:tab pos="4345305" algn="r"/>
                        </a:tabLst>
                      </a:pPr>
                      <a:r>
                        <a:rPr lang="en-US" sz="105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Plan and conduct numerous All-Staff meetings, communications, town-hall meetings, and employee surveys to ensure effective change management and buy-in of the CAO Strategy throughout formulation and execution.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lvl="0" indent="-117475">
                        <a:lnSpc>
                          <a:spcPct val="115000"/>
                        </a:lnSpc>
                        <a:spcBef>
                          <a:spcPts val="0"/>
                        </a:spcBef>
                        <a:spcAft>
                          <a:spcPts val="0"/>
                        </a:spcAft>
                        <a:buFont typeface="Arial" panose="020B0604020202020204" pitchFamily="34" charset="0"/>
                        <a:buChar char="-"/>
                        <a:tabLst>
                          <a:tab pos="4345305" algn="r"/>
                        </a:tabLst>
                      </a:pPr>
                      <a:r>
                        <a:rPr lang="en-US" sz="1050" kern="1200" dirty="0">
                          <a:solidFill>
                            <a:srgbClr val="333B50"/>
                          </a:solidFill>
                          <a:effectLst/>
                          <a:latin typeface="Futura PT Light" panose="020B0402020204020303" pitchFamily="34" charset="0"/>
                          <a:ea typeface="Times New Roman" panose="02020603050405020304" pitchFamily="18" charset="0"/>
                          <a:cs typeface="Times New Roman" panose="02020603050405020304" pitchFamily="18" charset="0"/>
                        </a:rPr>
                        <a:t>Serve as an adjunct presenter at the Congressional Staff Academy for its Leadership Program. Develop, market, and deliver the House-specific course ‘Leading with Strategy’ to Member and Committee Chiefs of Staff including other House leaders, on strategy, culture-building, and other leadership skills. This course is planned as an offering for Members of Congress so they can implement their own office strategies.</a:t>
                      </a:r>
                      <a:endParaRPr lang="en-US" sz="1400" kern="100" dirty="0">
                        <a:solidFill>
                          <a:schemeClr val="dk1"/>
                        </a:solidFill>
                        <a:effectLst/>
                        <a:latin typeface="Aptos" panose="020B0004020202020204" pitchFamily="34" charset="0"/>
                        <a:ea typeface="Times New Roman" panose="02020603050405020304" pitchFamily="18" charset="0"/>
                        <a:cs typeface="Times New Roman" panose="02020603050405020304" pitchFamily="18" charset="0"/>
                      </a:endParaRPr>
                    </a:p>
                    <a:p>
                      <a:pPr marL="117475" marR="0" lvl="0" indent="-117475">
                        <a:lnSpc>
                          <a:spcPct val="115000"/>
                        </a:lnSpc>
                        <a:spcBef>
                          <a:spcPts val="0"/>
                        </a:spcBef>
                        <a:spcAft>
                          <a:spcPts val="0"/>
                        </a:spcAft>
                        <a:buFont typeface="Arial" panose="020B0604020202020204" pitchFamily="34" charset="0"/>
                        <a:buChar char="-"/>
                        <a:tabLst>
                          <a:tab pos="4345305" algn="r"/>
                        </a:tabLst>
                      </a:pPr>
                      <a:r>
                        <a:rPr lang="en-US" sz="1050" kern="1200" dirty="0">
                          <a:solidFill>
                            <a:srgbClr val="333B50"/>
                          </a:solidFill>
                          <a:effectLst/>
                          <a:latin typeface="Futura PT Light" panose="020B0402020204020303" pitchFamily="34" charset="0"/>
                          <a:ea typeface="Aptos" panose="020B0004020202020204" pitchFamily="34" charset="0"/>
                          <a:cs typeface="Arial" panose="020B0604020202020204" pitchFamily="34" charset="0"/>
                        </a:rPr>
                        <a:t>Create a Metrics, Measurement, and Business Intelligence capability within the Strategy Office. </a:t>
                      </a:r>
                      <a:r>
                        <a:rPr lang="en-US" sz="105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Manage a team of strategists and intelligence analysts to</a:t>
                      </a:r>
                      <a:r>
                        <a:rPr lang="en-US" sz="1050" kern="1200" dirty="0">
                          <a:solidFill>
                            <a:srgbClr val="333B50"/>
                          </a:solidFill>
                          <a:effectLst/>
                          <a:latin typeface="Futura PT Light" panose="020B0402020204020303" pitchFamily="34" charset="0"/>
                          <a:ea typeface="Aptos" panose="020B0004020202020204" pitchFamily="34" charset="0"/>
                          <a:cs typeface="Arial" panose="020B0604020202020204" pitchFamily="34" charset="0"/>
                        </a:rPr>
                        <a:t> design dashboards and reports by role for the CAO. Dashboards are being developed for each service owner as well as four CAO-wide dashboards to support strategic goals.</a:t>
                      </a:r>
                      <a:endParaRPr lang="en-US" sz="105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endParaRPr>
                    </a:p>
                    <a:p>
                      <a:pPr marL="117475" marR="0" lvl="0" indent="-117475">
                        <a:lnSpc>
                          <a:spcPct val="115000"/>
                        </a:lnSpc>
                        <a:spcBef>
                          <a:spcPts val="0"/>
                        </a:spcBef>
                        <a:spcAft>
                          <a:spcPts val="0"/>
                        </a:spcAft>
                        <a:buFont typeface="Arial" panose="020B0604020202020204" pitchFamily="34" charset="0"/>
                        <a:buChar char="-"/>
                        <a:tabLst>
                          <a:tab pos="4345305" algn="r"/>
                        </a:tabLst>
                      </a:pPr>
                      <a:r>
                        <a:rPr lang="en-US" sz="1050" kern="1200" dirty="0">
                          <a:solidFill>
                            <a:srgbClr val="333B50"/>
                          </a:solidFill>
                          <a:effectLst/>
                          <a:latin typeface="Futura PT Light" panose="020B0402020204020303" pitchFamily="34" charset="0"/>
                          <a:ea typeface="Aptos" panose="020B0004020202020204" pitchFamily="34" charset="0"/>
                          <a:cs typeface="Arial" panose="020B0604020202020204" pitchFamily="34" charset="0"/>
                        </a:rPr>
                        <a:t>Produce animated and e-learning content for all CX standards using staff avatars and voices. This communication approach greatly improved engagement and adoption.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8223559"/>
                  </a:ext>
                </a:extLst>
              </a:tr>
              <a:tr h="104120">
                <a:tc>
                  <a:txBody>
                    <a:bodyPr/>
                    <a:lstStyle/>
                    <a:p>
                      <a:pPr marL="0" marR="0" lvl="0" indent="0">
                        <a:lnSpc>
                          <a:spcPct val="115000"/>
                        </a:lnSpc>
                        <a:spcBef>
                          <a:spcPts val="0"/>
                        </a:spcBef>
                        <a:spcAft>
                          <a:spcPts val="0"/>
                        </a:spcAft>
                        <a:buFont typeface="Arial" panose="020B0604020202020204" pitchFamily="34" charset="0"/>
                        <a:buNone/>
                        <a:tabLst>
                          <a:tab pos="4345305" algn="r"/>
                        </a:tabLst>
                      </a:pPr>
                      <a:r>
                        <a:rPr lang="en-US" sz="1000" kern="1200" dirty="0">
                          <a:solidFill>
                            <a:srgbClr val="3CB371"/>
                          </a:solidFill>
                          <a:effectLst/>
                          <a:latin typeface="Futura PT Book" panose="020B0502020204020303" pitchFamily="34" charset="0"/>
                          <a:ea typeface="Times New Roman" panose="02020603050405020304" pitchFamily="18" charset="0"/>
                          <a:cs typeface="Arial" panose="020B0604020202020204" pitchFamily="34" charset="0"/>
                        </a:rPr>
                        <a:t>INTER-AGENCY AND INTERNATIONAL COLLABORATION</a:t>
                      </a:r>
                    </a:p>
                    <a:p>
                      <a:pPr marL="117475"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Times New Roman" panose="02020603050405020304" pitchFamily="18" charset="0"/>
                          <a:cs typeface="Arial" panose="020B0604020202020204" pitchFamily="34" charset="0"/>
                        </a:rPr>
                        <a:t>Commissioned by the Committee on House Administration to modernize Member Representational Allowance processes, allocating $850M into bespoke budgets for 441 Member Offices, achieving an average increase of $100K for LY 2023</a:t>
                      </a:r>
                    </a:p>
                    <a:p>
                      <a:pPr marL="228600"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Aptos" panose="020B0004020202020204" pitchFamily="34" charset="0"/>
                          <a:cs typeface="Arial" panose="020B0604020202020204" pitchFamily="34" charset="0"/>
                        </a:rPr>
                        <a:t>Created a partnership with the General Services Administration and led this team to provide annual lease rates for each Congressional District and U.S. Territories. Prior to this, the House used lease costs from 2013 when the previous GSA POC retired.</a:t>
                      </a:r>
                    </a:p>
                    <a:p>
                      <a:pPr marL="228600" marR="0" lvl="0" indent="-117475">
                        <a:lnSpc>
                          <a:spcPct val="115000"/>
                        </a:lnSpc>
                        <a:spcBef>
                          <a:spcPts val="0"/>
                        </a:spcBef>
                        <a:spcAft>
                          <a:spcPts val="0"/>
                        </a:spcAft>
                        <a:buFont typeface="Arial" panose="020B0604020202020204" pitchFamily="34" charset="0"/>
                        <a:buChar char="-"/>
                        <a:tabLst>
                          <a:tab pos="4345305" algn="r"/>
                        </a:tabLst>
                      </a:pPr>
                      <a:r>
                        <a:rPr lang="en-US" sz="1000" kern="1200" dirty="0">
                          <a:solidFill>
                            <a:srgbClr val="333B50"/>
                          </a:solidFill>
                          <a:effectLst/>
                          <a:latin typeface="Futura PT Light" panose="020B0402020204020303" pitchFamily="34" charset="0"/>
                          <a:ea typeface="Aptos" panose="020B0004020202020204" pitchFamily="34" charset="0"/>
                          <a:cs typeface="Arial" panose="020B0604020202020204" pitchFamily="34" charset="0"/>
                        </a:rPr>
                        <a:t>Partnered with NASA Ames Research Center’s FUSER aviation database team to link FAA’s airport ranking dataset to GSA’s City Pair Program Government Airfare dataset. Modernizing the stagnant airfare formula using a cost-per-mile formula set in the 1970s using costs from 2002 to an annual geo-spatial database-driven formula that accurately models air travel requirements for all Congressional Offices.</a:t>
                      </a:r>
                    </a:p>
                    <a:p>
                      <a:pPr marL="228600" marR="0" lvl="0" indent="-117475">
                        <a:lnSpc>
                          <a:spcPct val="115000"/>
                        </a:lnSpc>
                        <a:spcBef>
                          <a:spcPts val="0"/>
                        </a:spcBef>
                        <a:spcAft>
                          <a:spcPts val="0"/>
                        </a:spcAft>
                        <a:buFont typeface="Arial" panose="020B0604020202020204" pitchFamily="34" charset="0"/>
                        <a:buChar char="-"/>
                        <a:tabLst>
                          <a:tab pos="4345305" algn="r"/>
                        </a:tabLst>
                      </a:pPr>
                      <a:r>
                        <a:rPr lang="en-US" sz="1000" kern="100" dirty="0">
                          <a:effectLst/>
                          <a:latin typeface="Futura PT Light" panose="020B0402020204020303" pitchFamily="34" charset="0"/>
                          <a:ea typeface="Aptos" panose="020B0004020202020204" pitchFamily="34" charset="0"/>
                          <a:cs typeface="Times New Roman" panose="02020603050405020304" pitchFamily="18" charset="0"/>
                        </a:rPr>
                        <a:t>Leveraged House payroll team to provide data for the Strategy team to calculate a full House Salary Analysis based on 100% of staff. This analysis justified an increase in Member staff budgets for each Office from $994K to $1.43M. </a:t>
                      </a:r>
                    </a:p>
                    <a:p>
                      <a:pPr marL="228600" marR="0" lvl="0" indent="-117475">
                        <a:lnSpc>
                          <a:spcPct val="115000"/>
                        </a:lnSpc>
                        <a:spcBef>
                          <a:spcPts val="0"/>
                        </a:spcBef>
                        <a:spcAft>
                          <a:spcPts val="0"/>
                        </a:spcAft>
                        <a:buFont typeface="Arial" panose="020B0604020202020204" pitchFamily="34" charset="0"/>
                        <a:buChar char="-"/>
                        <a:tabLst>
                          <a:tab pos="4345305" algn="r"/>
                        </a:tabLst>
                      </a:pPr>
                      <a:r>
                        <a:rPr lang="en-US" sz="1000" kern="100" dirty="0">
                          <a:effectLst/>
                          <a:latin typeface="Futura PT Light" panose="020B0402020204020303" pitchFamily="34" charset="0"/>
                          <a:ea typeface="Aptos" panose="020B0004020202020204" pitchFamily="34" charset="0"/>
                          <a:cs typeface="Times New Roman" panose="02020603050405020304" pitchFamily="18" charset="0"/>
                        </a:rPr>
                        <a:t>By matching budgets to new formulae reflecting actual use of supplies and mail, the net increase for each Member Representational Allowance averaged $100K resulting in an $850M allocation and House Administration Committee Resolution 118-13.</a:t>
                      </a:r>
                    </a:p>
                    <a:p>
                      <a:pPr marL="65088" indent="-65088">
                        <a:buFontTx/>
                        <a:buChar char="-"/>
                        <a:tabLst>
                          <a:tab pos="4344988" algn="r"/>
                        </a:tabLst>
                      </a:pPr>
                      <a:endParaRPr lang="en-US" sz="1000" b="0" dirty="0">
                        <a:solidFill>
                          <a:srgbClr val="333B50"/>
                        </a:solidFill>
                        <a:latin typeface="Futura PT Light" panose="020B0402020204020303" pitchFamily="34" charset="0"/>
                      </a:endParaRP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8890787"/>
                  </a:ext>
                </a:extLst>
              </a:tr>
            </a:tbl>
          </a:graphicData>
        </a:graphic>
      </p:graphicFrame>
      <p:graphicFrame>
        <p:nvGraphicFramePr>
          <p:cNvPr id="5" name="Table 4">
            <a:extLst>
              <a:ext uri="{FF2B5EF4-FFF2-40B4-BE49-F238E27FC236}">
                <a16:creationId xmlns:a16="http://schemas.microsoft.com/office/drawing/2014/main" id="{C20DA5C5-E0F0-2950-A996-2C131BA7D08B}"/>
              </a:ext>
            </a:extLst>
          </p:cNvPr>
          <p:cNvGraphicFramePr>
            <a:graphicFrameLocks noGrp="1"/>
          </p:cNvGraphicFramePr>
          <p:nvPr>
            <p:extLst>
              <p:ext uri="{D42A27DB-BD31-4B8C-83A1-F6EECF244321}">
                <p14:modId xmlns:p14="http://schemas.microsoft.com/office/powerpoint/2010/main" val="3838285930"/>
              </p:ext>
            </p:extLst>
          </p:nvPr>
        </p:nvGraphicFramePr>
        <p:xfrm>
          <a:off x="5007720" y="913811"/>
          <a:ext cx="2560320" cy="468630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fr-FR" sz="1100" b="0" dirty="0">
                          <a:solidFill>
                            <a:schemeClr val="bg1"/>
                          </a:solidFill>
                          <a:latin typeface="Futura PT Book" panose="020B0502020204020303" pitchFamily="34" charset="0"/>
                        </a:rPr>
                        <a:t>PROFESSIONAL T</a:t>
                      </a:r>
                      <a:r>
                        <a:rPr lang="en-US" sz="1100" b="0" dirty="0">
                          <a:solidFill>
                            <a:schemeClr val="bg1"/>
                          </a:solidFill>
                          <a:latin typeface="Futura PT Book" panose="020B0502020204020303" pitchFamily="34" charset="0"/>
                        </a:rPr>
                        <a:t>RAININGS (continued)</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American Management Association courses</a:t>
                      </a:r>
                      <a:r>
                        <a:rPr lang="en-US" sz="1050" b="0" dirty="0">
                          <a:solidFill>
                            <a:schemeClr val="bg1"/>
                          </a:solidFill>
                          <a:latin typeface="Futura PT Light" panose="020B0402020204020303" pitchFamily="34" charset="0"/>
                        </a:rPr>
                        <a:t>:</a:t>
                      </a:r>
                    </a:p>
                    <a:p>
                      <a:pPr marL="227013" indent="-112713">
                        <a:buFontTx/>
                        <a:buChar char="-"/>
                        <a:tabLst>
                          <a:tab pos="2514600" algn="r"/>
                        </a:tabLst>
                      </a:pPr>
                      <a:r>
                        <a:rPr lang="en-US" sz="1050" b="0" dirty="0">
                          <a:solidFill>
                            <a:schemeClr val="bg1"/>
                          </a:solidFill>
                          <a:latin typeface="Futura PT Light" panose="020B0402020204020303" pitchFamily="34" charset="0"/>
                        </a:rPr>
                        <a:t>Customer Satisfaction Measurement, Management Skills</a:t>
                      </a:r>
                    </a:p>
                    <a:p>
                      <a:pPr marL="227013" indent="-112713">
                        <a:buFontTx/>
                        <a:buChar char="-"/>
                        <a:tabLst>
                          <a:tab pos="2514600" algn="r"/>
                        </a:tabLst>
                      </a:pPr>
                      <a:r>
                        <a:rPr lang="en-US" sz="1050" b="0" dirty="0">
                          <a:solidFill>
                            <a:schemeClr val="bg1"/>
                          </a:solidFill>
                          <a:latin typeface="Futura PT Light" panose="020B0402020204020303" pitchFamily="34" charset="0"/>
                        </a:rPr>
                        <a:t>Preparing for Leadership</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9235361"/>
                  </a:ext>
                </a:extLst>
              </a:tr>
              <a:tr h="182880">
                <a:tc>
                  <a:txBody>
                    <a:bodyPr/>
                    <a:lstStyle/>
                    <a:p>
                      <a:pPr marL="0" indent="0">
                        <a:buFontTx/>
                        <a:buNone/>
                        <a:tabLst>
                          <a:tab pos="2514600" algn="r"/>
                        </a:tabLst>
                      </a:pPr>
                      <a:r>
                        <a:rPr lang="en-US" sz="1050" b="0" dirty="0">
                          <a:solidFill>
                            <a:srgbClr val="3CB371"/>
                          </a:solidFill>
                          <a:latin typeface="Futura PT Light" panose="020B0402020204020303" pitchFamily="34" charset="0"/>
                        </a:rPr>
                        <a:t>Rockhurst University Courses</a:t>
                      </a:r>
                    </a:p>
                    <a:p>
                      <a:pPr marL="227013" indent="-112713">
                        <a:buFontTx/>
                        <a:buChar char="-"/>
                        <a:tabLst>
                          <a:tab pos="2514600" algn="r"/>
                        </a:tabLst>
                      </a:pPr>
                      <a:r>
                        <a:rPr lang="en-US" sz="1050" b="0" dirty="0">
                          <a:solidFill>
                            <a:schemeClr val="bg1"/>
                          </a:solidFill>
                          <a:latin typeface="Futura PT Light" panose="020B0402020204020303" pitchFamily="34" charset="0"/>
                        </a:rPr>
                        <a:t>Through the Customer’s Eyes</a:t>
                      </a:r>
                    </a:p>
                    <a:p>
                      <a:pPr marL="227013" indent="-112713">
                        <a:buFontTx/>
                        <a:buChar char="-"/>
                        <a:tabLst>
                          <a:tab pos="2514600" algn="r"/>
                        </a:tabLst>
                      </a:pPr>
                      <a:r>
                        <a:rPr lang="en-US" sz="1050" b="0" dirty="0">
                          <a:solidFill>
                            <a:schemeClr val="bg1"/>
                          </a:solidFill>
                          <a:latin typeface="Futura PT Light" panose="020B0402020204020303" pitchFamily="34" charset="0"/>
                        </a:rPr>
                        <a:t>Strengthening your Customer Service and People Skills</a:t>
                      </a:r>
                    </a:p>
                    <a:p>
                      <a:pPr marL="227013" indent="-112713">
                        <a:buFontTx/>
                        <a:buChar char="-"/>
                        <a:tabLst>
                          <a:tab pos="2514600" algn="r"/>
                        </a:tabLst>
                      </a:pPr>
                      <a:r>
                        <a:rPr lang="en-US" sz="1050" b="0" dirty="0">
                          <a:solidFill>
                            <a:schemeClr val="bg1"/>
                          </a:solidFill>
                          <a:latin typeface="Futura PT Light" panose="020B0402020204020303" pitchFamily="34" charset="0"/>
                        </a:rPr>
                        <a:t>Coping Skills for Customer Service Professionals</a:t>
                      </a:r>
                    </a:p>
                    <a:p>
                      <a:pPr marL="227013" indent="-112713">
                        <a:buFontTx/>
                        <a:buChar char="-"/>
                        <a:tabLst>
                          <a:tab pos="2514600" algn="r"/>
                        </a:tabLst>
                      </a:pPr>
                      <a:r>
                        <a:rPr lang="en-US" sz="1050" b="0" dirty="0">
                          <a:solidFill>
                            <a:schemeClr val="bg1"/>
                          </a:solidFill>
                          <a:latin typeface="Futura PT Light" panose="020B0402020204020303" pitchFamily="34" charset="0"/>
                        </a:rPr>
                        <a:t>Positive Telephone Skills </a:t>
                      </a:r>
                    </a:p>
                    <a:p>
                      <a:pPr marL="227013" indent="-112713">
                        <a:buFontTx/>
                        <a:buChar char="-"/>
                        <a:tabLst>
                          <a:tab pos="2514600" algn="r"/>
                        </a:tabLst>
                      </a:pPr>
                      <a:r>
                        <a:rPr lang="en-US" sz="1050" b="0" dirty="0">
                          <a:solidFill>
                            <a:schemeClr val="bg1"/>
                          </a:solidFill>
                          <a:latin typeface="Futura PT Light" panose="020B0402020204020303" pitchFamily="34" charset="0"/>
                        </a:rPr>
                        <a:t>The Basics of "Knock Your Socks Off" Customer Service</a:t>
                      </a:r>
                    </a:p>
                    <a:p>
                      <a:pPr marL="227013" indent="-112713">
                        <a:buFontTx/>
                        <a:buChar char="-"/>
                        <a:tabLst>
                          <a:tab pos="2514600" algn="r"/>
                        </a:tabLst>
                      </a:pPr>
                      <a:r>
                        <a:rPr lang="en-US" sz="1050" b="0" dirty="0">
                          <a:solidFill>
                            <a:schemeClr val="bg1"/>
                          </a:solidFill>
                          <a:latin typeface="Futura PT Light" panose="020B0402020204020303" pitchFamily="34" charset="0"/>
                        </a:rPr>
                        <a:t>Negotiate to Win</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928371"/>
                  </a:ext>
                </a:extLst>
              </a:tr>
              <a:tr h="182880">
                <a:tc>
                  <a:txBody>
                    <a:bodyPr/>
                    <a:lstStyle/>
                    <a:p>
                      <a:pPr marL="114300" indent="0">
                        <a:buFontTx/>
                        <a:buNone/>
                        <a:tabLst>
                          <a:tab pos="2514600" algn="r"/>
                        </a:tabLst>
                      </a:pPr>
                      <a:r>
                        <a:rPr lang="en-US" sz="1050" b="0" dirty="0">
                          <a:solidFill>
                            <a:schemeClr val="bg1"/>
                          </a:solidFill>
                          <a:latin typeface="Futura PT Light" panose="020B0402020204020303" pitchFamily="34" charset="0"/>
                        </a:rPr>
                        <a:t>Numerous House provided courses, led by prominent instructors in their fields such as:</a:t>
                      </a:r>
                    </a:p>
                    <a:p>
                      <a:pPr marL="228600" indent="-114300">
                        <a:buFontTx/>
                        <a:buChar char="-"/>
                        <a:tabLst>
                          <a:tab pos="2514600" algn="r"/>
                        </a:tabLst>
                      </a:pPr>
                      <a:r>
                        <a:rPr lang="en-US" sz="1050" b="0" dirty="0">
                          <a:solidFill>
                            <a:schemeClr val="bg1"/>
                          </a:solidFill>
                          <a:latin typeface="Futura PT Light" panose="020B0402020204020303" pitchFamily="34" charset="0"/>
                        </a:rPr>
                        <a:t>Leadership Skills</a:t>
                      </a:r>
                    </a:p>
                    <a:p>
                      <a:pPr marL="228600" indent="-114300">
                        <a:buFontTx/>
                        <a:buChar char="-"/>
                        <a:tabLst>
                          <a:tab pos="2514600" algn="r"/>
                        </a:tabLst>
                      </a:pPr>
                      <a:r>
                        <a:rPr lang="en-US" sz="1050" b="0" dirty="0">
                          <a:solidFill>
                            <a:schemeClr val="bg1"/>
                          </a:solidFill>
                          <a:latin typeface="Futura PT Light" panose="020B0402020204020303" pitchFamily="34" charset="0"/>
                        </a:rPr>
                        <a:t>What Does Organizational Strategy Mean to You?</a:t>
                      </a:r>
                    </a:p>
                    <a:p>
                      <a:pPr marL="228600" indent="-114300">
                        <a:buFontTx/>
                        <a:buChar char="-"/>
                        <a:tabLst>
                          <a:tab pos="2514600" algn="r"/>
                        </a:tabLst>
                      </a:pPr>
                      <a:r>
                        <a:rPr lang="en-US" sz="1050" b="0" dirty="0">
                          <a:solidFill>
                            <a:schemeClr val="bg1"/>
                          </a:solidFill>
                          <a:latin typeface="Futura PT Light" panose="020B0402020204020303" pitchFamily="34" charset="0"/>
                        </a:rPr>
                        <a:t>Working Through Adversity</a:t>
                      </a:r>
                    </a:p>
                    <a:p>
                      <a:pPr marL="228600" indent="-114300">
                        <a:buFontTx/>
                        <a:buChar char="-"/>
                        <a:tabLst>
                          <a:tab pos="2514600" algn="r"/>
                        </a:tabLst>
                      </a:pPr>
                      <a:r>
                        <a:rPr lang="en-US" sz="1050" b="0" dirty="0">
                          <a:solidFill>
                            <a:schemeClr val="bg1"/>
                          </a:solidFill>
                          <a:latin typeface="Futura PT Light" panose="020B0402020204020303" pitchFamily="34" charset="0"/>
                        </a:rPr>
                        <a:t>Reducing Stress in the Workplace </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7933723"/>
                  </a:ext>
                </a:extLst>
              </a:tr>
              <a:tr h="182880">
                <a:tc>
                  <a:txBody>
                    <a:bodyPr/>
                    <a:lstStyle/>
                    <a:p>
                      <a:pPr marL="114300" marR="0" lvl="0" indent="0" algn="l" defTabSz="777240" rtl="0" eaLnBrk="1" fontAlgn="auto" latinLnBrk="0" hangingPunct="1">
                        <a:lnSpc>
                          <a:spcPct val="100000"/>
                        </a:lnSpc>
                        <a:spcBef>
                          <a:spcPts val="0"/>
                        </a:spcBef>
                        <a:spcAft>
                          <a:spcPts val="0"/>
                        </a:spcAft>
                        <a:buClrTx/>
                        <a:buSzTx/>
                        <a:buFontTx/>
                        <a:buNone/>
                        <a:tabLst>
                          <a:tab pos="2514600" algn="r"/>
                        </a:tabLst>
                        <a:defRPr/>
                      </a:pPr>
                      <a:r>
                        <a:rPr lang="en-US" sz="1050" b="0" dirty="0">
                          <a:solidFill>
                            <a:schemeClr val="bg1"/>
                          </a:solidFill>
                          <a:latin typeface="Futura PT Light" panose="020B0402020204020303" pitchFamily="34" charset="0"/>
                        </a:rPr>
                        <a:t>Numerous Booz|Allen|Hamilton in-house training courses such as:</a:t>
                      </a:r>
                    </a:p>
                    <a:p>
                      <a:pPr marL="227013" marR="0" lvl="0" indent="-112713" algn="l" defTabSz="777240" rtl="0" eaLnBrk="1" fontAlgn="auto" latinLnBrk="0" hangingPunct="1">
                        <a:lnSpc>
                          <a:spcPct val="100000"/>
                        </a:lnSpc>
                        <a:spcBef>
                          <a:spcPts val="0"/>
                        </a:spcBef>
                        <a:spcAft>
                          <a:spcPts val="0"/>
                        </a:spcAft>
                        <a:buClrTx/>
                        <a:buSzTx/>
                        <a:buFontTx/>
                        <a:buChar char="-"/>
                        <a:tabLst>
                          <a:tab pos="2514600" algn="r"/>
                        </a:tabLst>
                        <a:defRPr/>
                      </a:pPr>
                      <a:r>
                        <a:rPr lang="en-US" sz="1050" b="0" dirty="0">
                          <a:solidFill>
                            <a:schemeClr val="bg1"/>
                          </a:solidFill>
                          <a:latin typeface="Futura PT Light" panose="020B0402020204020303" pitchFamily="34" charset="0"/>
                        </a:rPr>
                        <a:t>Advanced Presentation Skills</a:t>
                      </a:r>
                    </a:p>
                    <a:p>
                      <a:pPr marL="227013" marR="0" lvl="0" indent="-112713" algn="l" defTabSz="777240" rtl="0" eaLnBrk="1" fontAlgn="auto" latinLnBrk="0" hangingPunct="1">
                        <a:lnSpc>
                          <a:spcPct val="100000"/>
                        </a:lnSpc>
                        <a:spcBef>
                          <a:spcPts val="0"/>
                        </a:spcBef>
                        <a:spcAft>
                          <a:spcPts val="0"/>
                        </a:spcAft>
                        <a:buClrTx/>
                        <a:buSzTx/>
                        <a:buFontTx/>
                        <a:buChar char="-"/>
                        <a:tabLst>
                          <a:tab pos="2514600" algn="r"/>
                        </a:tabLst>
                        <a:defRPr/>
                      </a:pPr>
                      <a:r>
                        <a:rPr lang="en-US" sz="1050" b="0" dirty="0">
                          <a:solidFill>
                            <a:schemeClr val="bg1"/>
                          </a:solidFill>
                          <a:latin typeface="Futura PT Light" panose="020B0402020204020303" pitchFamily="34" charset="0"/>
                        </a:rPr>
                        <a:t>Effective Business Writing Skills</a:t>
                      </a:r>
                    </a:p>
                    <a:p>
                      <a:pPr marL="227013" marR="0" lvl="0" indent="-112713" algn="l" defTabSz="777240" rtl="0" eaLnBrk="1" fontAlgn="auto" latinLnBrk="0" hangingPunct="1">
                        <a:lnSpc>
                          <a:spcPct val="100000"/>
                        </a:lnSpc>
                        <a:spcBef>
                          <a:spcPts val="0"/>
                        </a:spcBef>
                        <a:spcAft>
                          <a:spcPts val="0"/>
                        </a:spcAft>
                        <a:buClrTx/>
                        <a:buSzTx/>
                        <a:buFontTx/>
                        <a:buChar char="-"/>
                        <a:tabLst>
                          <a:tab pos="2514600" algn="r"/>
                        </a:tabLst>
                        <a:defRPr/>
                      </a:pPr>
                      <a:r>
                        <a:rPr lang="en-US" sz="1050" b="0" dirty="0">
                          <a:solidFill>
                            <a:schemeClr val="bg1"/>
                          </a:solidFill>
                          <a:latin typeface="Futura PT Light" panose="020B0402020204020303" pitchFamily="34" charset="0"/>
                        </a:rPr>
                        <a:t>Consulting Skills, etc.</a:t>
                      </a:r>
                    </a:p>
                    <a:p>
                      <a:pPr marL="227013" indent="-112713">
                        <a:buFontTx/>
                        <a:buChar char="-"/>
                        <a:tabLst>
                          <a:tab pos="2514600" algn="r"/>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6276164"/>
                  </a:ext>
                </a:extLst>
              </a:tr>
            </a:tbl>
          </a:graphicData>
        </a:graphic>
      </p:graphicFrame>
      <p:graphicFrame>
        <p:nvGraphicFramePr>
          <p:cNvPr id="6" name="Table 5">
            <a:extLst>
              <a:ext uri="{FF2B5EF4-FFF2-40B4-BE49-F238E27FC236}">
                <a16:creationId xmlns:a16="http://schemas.microsoft.com/office/drawing/2014/main" id="{57050133-C384-BDD0-10F1-E91905A6D7EC}"/>
              </a:ext>
            </a:extLst>
          </p:cNvPr>
          <p:cNvGraphicFramePr>
            <a:graphicFrameLocks noGrp="1"/>
          </p:cNvGraphicFramePr>
          <p:nvPr>
            <p:extLst>
              <p:ext uri="{D42A27DB-BD31-4B8C-83A1-F6EECF244321}">
                <p14:modId xmlns:p14="http://schemas.microsoft.com/office/powerpoint/2010/main" val="3381957920"/>
              </p:ext>
            </p:extLst>
          </p:nvPr>
        </p:nvGraphicFramePr>
        <p:xfrm>
          <a:off x="5007720" y="5634401"/>
          <a:ext cx="2560320" cy="429768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en-US" sz="1100" b="0" dirty="0">
                          <a:solidFill>
                            <a:schemeClr val="bg1"/>
                          </a:solidFill>
                          <a:latin typeface="Futura PT Book" panose="020B0502020204020303" pitchFamily="34" charset="0"/>
                        </a:rPr>
                        <a:t>AWARDS AND RECOGNITION</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marL="173038" indent="0">
                        <a:tabLst/>
                      </a:pPr>
                      <a:r>
                        <a:rPr lang="en-US" sz="1050" b="0" dirty="0">
                          <a:solidFill>
                            <a:schemeClr val="bg1"/>
                          </a:solidFill>
                          <a:latin typeface="Futura PT Light" panose="020B0402020204020303" pitchFamily="34" charset="0"/>
                        </a:rPr>
                        <a:t>2023 Excellence Award presented by the Chief Administrative Officer of the House</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82880">
                <a:tc>
                  <a:txBody>
                    <a:bodyPr/>
                    <a:lstStyle/>
                    <a:p>
                      <a:pPr marL="173038" indent="0">
                        <a:tabLst/>
                      </a:pPr>
                      <a:r>
                        <a:rPr lang="en-US" sz="1050" b="0" dirty="0">
                          <a:solidFill>
                            <a:schemeClr val="bg1"/>
                          </a:solidFill>
                          <a:latin typeface="Futura PT Light" panose="020B0402020204020303" pitchFamily="34" charset="0"/>
                        </a:rPr>
                        <a:t>2023 Recognition by Chairman Steil of the Committee on House Administration for modernizing the formula for calculating Member Budgets and allocating the $850M budgets across all 441 House Members. Official recognition prior to voting on the resulting Committee Resolution 118-13. Presented a signed copy of CR 118-13 by the Chairman</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666175"/>
                  </a:ext>
                </a:extLst>
              </a:tr>
              <a:tr h="182880">
                <a:tc>
                  <a:txBody>
                    <a:bodyPr/>
                    <a:lstStyle/>
                    <a:p>
                      <a:pPr marL="173038" indent="0">
                        <a:tabLst/>
                      </a:pPr>
                      <a:r>
                        <a:rPr lang="en-US" sz="1050" b="0" dirty="0">
                          <a:solidFill>
                            <a:schemeClr val="bg1"/>
                          </a:solidFill>
                          <a:latin typeface="Futura PT Light" panose="020B0402020204020303" pitchFamily="34" charset="0"/>
                        </a:rPr>
                        <a:t>2019 Recipient of the House Team Player Award presented by the Speaker of the House with recognition on the House floor by the Hon. Zoe Lofgren and in the Congressional Record</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5151025"/>
                  </a:ext>
                </a:extLst>
              </a:tr>
              <a:tr h="182880">
                <a:tc>
                  <a:txBody>
                    <a:bodyPr/>
                    <a:lstStyle/>
                    <a:p>
                      <a:pPr marL="173038" indent="0">
                        <a:tabLst/>
                      </a:pPr>
                      <a:r>
                        <a:rPr lang="en-US" sz="1050" b="0" dirty="0">
                          <a:solidFill>
                            <a:schemeClr val="bg1"/>
                          </a:solidFill>
                          <a:latin typeface="Futura PT Light" panose="020B0402020204020303" pitchFamily="34" charset="0"/>
                        </a:rPr>
                        <a:t>2019 University of Mary Washington Award Outstanding Master of Business Administration Award, awarded to one student per annum</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74018089"/>
                  </a:ext>
                </a:extLst>
              </a:tr>
              <a:tr h="182880">
                <a:tc>
                  <a:txBody>
                    <a:bodyPr/>
                    <a:lstStyle/>
                    <a:p>
                      <a:pPr marL="173038" indent="0">
                        <a:tabLst/>
                      </a:pPr>
                      <a:r>
                        <a:rPr lang="en-US" sz="1050" b="0" dirty="0">
                          <a:solidFill>
                            <a:schemeClr val="bg1"/>
                          </a:solidFill>
                          <a:latin typeface="Futura PT Light" panose="020B0402020204020303" pitchFamily="34" charset="0"/>
                        </a:rPr>
                        <a:t>Author of the CASEWORK Data Act, a bill that will solve data and oversight challenges for Congress with bipartisan support from all Members of the CHA Subcommittee on the Modernization of Congress</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4449192"/>
                  </a:ext>
                </a:extLst>
              </a:tr>
              <a:tr h="182880">
                <a:tc>
                  <a:txBody>
                    <a:bodyPr/>
                    <a:lstStyle/>
                    <a:p>
                      <a:pPr>
                        <a:tabLst>
                          <a:tab pos="169863"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5703904"/>
                  </a:ext>
                </a:extLst>
              </a:tr>
            </a:tbl>
          </a:graphicData>
        </a:graphic>
      </p:graphicFrame>
      <p:pic>
        <p:nvPicPr>
          <p:cNvPr id="8" name="Graphic 7" descr="Wreath with solid fill">
            <a:extLst>
              <a:ext uri="{FF2B5EF4-FFF2-40B4-BE49-F238E27FC236}">
                <a16:creationId xmlns:a16="http://schemas.microsoft.com/office/drawing/2014/main" id="{D462586D-66ED-B8BE-FA5E-16DBDDCD04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5858062"/>
            <a:ext cx="160622" cy="160622"/>
          </a:xfrm>
          <a:prstGeom prst="rect">
            <a:avLst/>
          </a:prstGeom>
        </p:spPr>
      </p:pic>
      <p:pic>
        <p:nvPicPr>
          <p:cNvPr id="10" name="Graphic 9" descr="Wreath with solid fill">
            <a:extLst>
              <a:ext uri="{FF2B5EF4-FFF2-40B4-BE49-F238E27FC236}">
                <a16:creationId xmlns:a16="http://schemas.microsoft.com/office/drawing/2014/main" id="{911D1C0E-237F-1894-2692-E95282E54C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6224257"/>
            <a:ext cx="160622" cy="160622"/>
          </a:xfrm>
          <a:prstGeom prst="rect">
            <a:avLst/>
          </a:prstGeom>
        </p:spPr>
      </p:pic>
      <p:pic>
        <p:nvPicPr>
          <p:cNvPr id="11" name="Graphic 10" descr="Wreath with solid fill">
            <a:extLst>
              <a:ext uri="{FF2B5EF4-FFF2-40B4-BE49-F238E27FC236}">
                <a16:creationId xmlns:a16="http://schemas.microsoft.com/office/drawing/2014/main" id="{37A3DA36-C144-A56D-59D5-6DB74F4D5B6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7719939"/>
            <a:ext cx="160622" cy="160622"/>
          </a:xfrm>
          <a:prstGeom prst="rect">
            <a:avLst/>
          </a:prstGeom>
        </p:spPr>
      </p:pic>
      <p:pic>
        <p:nvPicPr>
          <p:cNvPr id="15" name="Graphic 14" descr="Wreath with solid fill">
            <a:extLst>
              <a:ext uri="{FF2B5EF4-FFF2-40B4-BE49-F238E27FC236}">
                <a16:creationId xmlns:a16="http://schemas.microsoft.com/office/drawing/2014/main" id="{908D3BCA-8AAA-7996-EA9C-04E7024A29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8401073"/>
            <a:ext cx="160622" cy="160622"/>
          </a:xfrm>
          <a:prstGeom prst="rect">
            <a:avLst/>
          </a:prstGeom>
        </p:spPr>
      </p:pic>
      <p:pic>
        <p:nvPicPr>
          <p:cNvPr id="16" name="Graphic 15" descr="Wreath with solid fill">
            <a:extLst>
              <a:ext uri="{FF2B5EF4-FFF2-40B4-BE49-F238E27FC236}">
                <a16:creationId xmlns:a16="http://schemas.microsoft.com/office/drawing/2014/main" id="{B021BD24-196D-091C-9357-0A1962B7ED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8926246"/>
            <a:ext cx="160622" cy="160622"/>
          </a:xfrm>
          <a:prstGeom prst="rect">
            <a:avLst/>
          </a:prstGeom>
        </p:spPr>
      </p:pic>
      <p:sp>
        <p:nvSpPr>
          <p:cNvPr id="12" name="Rectangle 11">
            <a:extLst>
              <a:ext uri="{FF2B5EF4-FFF2-40B4-BE49-F238E27FC236}">
                <a16:creationId xmlns:a16="http://schemas.microsoft.com/office/drawing/2014/main" id="{F12BFAD0-B97F-DEB0-C302-D886D9E00048}"/>
              </a:ext>
            </a:extLst>
          </p:cNvPr>
          <p:cNvSpPr/>
          <p:nvPr/>
        </p:nvSpPr>
        <p:spPr>
          <a:xfrm>
            <a:off x="5329217" y="328286"/>
            <a:ext cx="2308324"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3CB371"/>
                </a:solidFill>
                <a:latin typeface="Futura PT Light" panose="020B0402020204020303" pitchFamily="34" charset="0"/>
              </a:rPr>
              <a:t>transforming ideas into results</a:t>
            </a:r>
            <a:endPar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endParaRPr>
          </a:p>
        </p:txBody>
      </p:sp>
      <p:pic>
        <p:nvPicPr>
          <p:cNvPr id="13" name="Picture 12" descr="A green triangle in a circle&#10;&#10;Description automatically generated">
            <a:extLst>
              <a:ext uri="{FF2B5EF4-FFF2-40B4-BE49-F238E27FC236}">
                <a16:creationId xmlns:a16="http://schemas.microsoft.com/office/drawing/2014/main" id="{774E3147-54C3-3C5D-4DEA-B88EA9DC46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7702" y="254661"/>
            <a:ext cx="370889" cy="418623"/>
          </a:xfrm>
          <a:prstGeom prst="rect">
            <a:avLst/>
          </a:prstGeom>
        </p:spPr>
      </p:pic>
    </p:spTree>
    <p:extLst>
      <p:ext uri="{BB962C8B-B14F-4D97-AF65-F5344CB8AC3E}">
        <p14:creationId xmlns:p14="http://schemas.microsoft.com/office/powerpoint/2010/main" val="265787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06036A-166C-74C2-79AE-66CEBF8132AF}"/>
              </a:ext>
            </a:extLst>
          </p:cNvPr>
          <p:cNvSpPr/>
          <p:nvPr/>
        </p:nvSpPr>
        <p:spPr>
          <a:xfrm>
            <a:off x="4834393" y="0"/>
            <a:ext cx="2938007" cy="10058400"/>
          </a:xfrm>
          <a:prstGeom prst="rect">
            <a:avLst/>
          </a:prstGeom>
          <a:solidFill>
            <a:srgbClr val="333B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18B8054-8A9A-197E-99CA-13BCCFFCDA91}"/>
              </a:ext>
            </a:extLst>
          </p:cNvPr>
          <p:cNvSpPr/>
          <p:nvPr/>
        </p:nvSpPr>
        <p:spPr>
          <a:xfrm>
            <a:off x="286247" y="231706"/>
            <a:ext cx="4548146"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t" anchorCtr="0"/>
          <a:lstStyle/>
          <a:p>
            <a:r>
              <a:rPr lang="en-US" dirty="0">
                <a:solidFill>
                  <a:srgbClr val="333B50"/>
                </a:solidFill>
                <a:latin typeface="Futura PT Medium" panose="020B0602020204020303" pitchFamily="34" charset="0"/>
              </a:rPr>
              <a:t>OMAR AWAN</a:t>
            </a:r>
          </a:p>
        </p:txBody>
      </p:sp>
      <p:sp>
        <p:nvSpPr>
          <p:cNvPr id="2" name="Rectangle 1">
            <a:extLst>
              <a:ext uri="{FF2B5EF4-FFF2-40B4-BE49-F238E27FC236}">
                <a16:creationId xmlns:a16="http://schemas.microsoft.com/office/drawing/2014/main" id="{C93107B9-C271-DBB4-A611-B87C82565A5B}"/>
              </a:ext>
            </a:extLst>
          </p:cNvPr>
          <p:cNvSpPr/>
          <p:nvPr/>
        </p:nvSpPr>
        <p:spPr>
          <a:xfrm>
            <a:off x="291805" y="446943"/>
            <a:ext cx="2015675"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rPr>
              <a:t>leader | strategist | change agent</a:t>
            </a:r>
          </a:p>
        </p:txBody>
      </p:sp>
      <p:graphicFrame>
        <p:nvGraphicFramePr>
          <p:cNvPr id="10" name="Table 9">
            <a:extLst>
              <a:ext uri="{FF2B5EF4-FFF2-40B4-BE49-F238E27FC236}">
                <a16:creationId xmlns:a16="http://schemas.microsoft.com/office/drawing/2014/main" id="{5E92A28D-4297-BBE0-5AE9-7601F9C542AC}"/>
              </a:ext>
            </a:extLst>
          </p:cNvPr>
          <p:cNvGraphicFramePr>
            <a:graphicFrameLocks noGrp="1"/>
          </p:cNvGraphicFramePr>
          <p:nvPr>
            <p:extLst>
              <p:ext uri="{D42A27DB-BD31-4B8C-83A1-F6EECF244321}">
                <p14:modId xmlns:p14="http://schemas.microsoft.com/office/powerpoint/2010/main" val="3243458549"/>
              </p:ext>
            </p:extLst>
          </p:nvPr>
        </p:nvGraphicFramePr>
        <p:xfrm>
          <a:off x="5007720" y="747049"/>
          <a:ext cx="2560320" cy="694944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en-US" sz="1100" b="0" dirty="0">
                          <a:solidFill>
                            <a:schemeClr val="bg1"/>
                          </a:solidFill>
                          <a:latin typeface="Futura PT Book" panose="020B0502020204020303" pitchFamily="34" charset="0"/>
                        </a:rPr>
                        <a:t>AWARDS AND RECOGNITION (continued)</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marL="173038" indent="0">
                        <a:tabLst/>
                      </a:pPr>
                      <a:r>
                        <a:rPr lang="en-US" sz="1050" b="0" dirty="0">
                          <a:solidFill>
                            <a:schemeClr val="bg1"/>
                          </a:solidFill>
                          <a:latin typeface="Futura PT Light" panose="020B0402020204020303" pitchFamily="34" charset="0"/>
                        </a:rPr>
                        <a:t>2011 Recognized on the House floor by the Hon. Daniel Lungren, Chairman of the Committee on House Administration and in the Congressional Record for the House PeopleSoft Certificate of Recognition </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82880">
                <a:tc>
                  <a:txBody>
                    <a:bodyPr/>
                    <a:lstStyle/>
                    <a:p>
                      <a:pPr marL="173038" indent="0">
                        <a:tabLst/>
                      </a:pPr>
                      <a:r>
                        <a:rPr lang="en-US" sz="1050" b="0" dirty="0">
                          <a:solidFill>
                            <a:schemeClr val="bg1"/>
                          </a:solidFill>
                          <a:latin typeface="Futura PT Light" panose="020B0402020204020303" pitchFamily="34" charset="0"/>
                        </a:rPr>
                        <a:t>Recognition by the Document Automation and Production Service leadership team for their success in becoming DOD’s most efficient organization in 2009 based on my efforts to redesign their organization in 2002 at </a:t>
                      </a:r>
                      <a:br>
                        <a:rPr lang="en-US" sz="1050" b="0" dirty="0">
                          <a:solidFill>
                            <a:schemeClr val="bg1"/>
                          </a:solidFill>
                          <a:latin typeface="Futura PT Light" panose="020B0402020204020303" pitchFamily="34" charset="0"/>
                        </a:rPr>
                      </a:br>
                      <a:r>
                        <a:rPr lang="en-US" sz="1050" b="0" dirty="0">
                          <a:solidFill>
                            <a:schemeClr val="bg1"/>
                          </a:solidFill>
                          <a:latin typeface="Futura PT Light" panose="020B0402020204020303" pitchFamily="34" charset="0"/>
                        </a:rPr>
                        <a:t>Booz | Allen | Hamilton</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27422703"/>
                  </a:ext>
                </a:extLst>
              </a:tr>
              <a:tr h="182880">
                <a:tc>
                  <a:txBody>
                    <a:bodyPr/>
                    <a:lstStyle/>
                    <a:p>
                      <a:pPr marL="173038" indent="0">
                        <a:tabLst/>
                      </a:pPr>
                      <a:r>
                        <a:rPr lang="en-US" sz="1050" b="0" dirty="0">
                          <a:solidFill>
                            <a:schemeClr val="bg1"/>
                          </a:solidFill>
                          <a:latin typeface="Futura PT Light" panose="020B0402020204020303" pitchFamily="34" charset="0"/>
                        </a:rPr>
                        <a:t>Recognized by House Chief Administrative Officer James M. Eagan and credited for the CAO’s success in setting OPM’s Government-wide benchmark for Customer Orientation in a 2006 OPM Government Organizational Assessment Survey of all participating executive and legislative branch agencies</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666175"/>
                  </a:ext>
                </a:extLst>
              </a:tr>
              <a:tr h="182880">
                <a:tc>
                  <a:txBody>
                    <a:bodyPr/>
                    <a:lstStyle/>
                    <a:p>
                      <a:pPr marL="173038" indent="0">
                        <a:tabLst/>
                      </a:pPr>
                      <a:r>
                        <a:rPr lang="en-US" sz="1050" b="0" dirty="0">
                          <a:solidFill>
                            <a:schemeClr val="bg1"/>
                          </a:solidFill>
                          <a:latin typeface="Futura PT Light" panose="020B0402020204020303" pitchFamily="34" charset="0"/>
                        </a:rPr>
                        <a:t>2006 recipient of the exclusive peer and manager nominated Awarding CAO Excellence (ACE) Award for outstanding contribution by leading implementation of numerous customer, process, and employee strategic initiatives</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5151025"/>
                  </a:ext>
                </a:extLst>
              </a:tr>
              <a:tr h="182880">
                <a:tc>
                  <a:txBody>
                    <a:bodyPr/>
                    <a:lstStyle/>
                    <a:p>
                      <a:pPr marL="173038" indent="0">
                        <a:tabLst/>
                      </a:pPr>
                      <a:r>
                        <a:rPr lang="en-US" sz="1050" b="0" dirty="0">
                          <a:solidFill>
                            <a:schemeClr val="bg1"/>
                          </a:solidFill>
                          <a:latin typeface="Futura PT Light" panose="020B0402020204020303" pitchFamily="34" charset="0"/>
                        </a:rPr>
                        <a:t>Regularly recognized with CAO performance and on-the-spot awards from 2002 to present</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74018089"/>
                  </a:ext>
                </a:extLst>
              </a:tr>
              <a:tr h="182880">
                <a:tc>
                  <a:txBody>
                    <a:bodyPr/>
                    <a:lstStyle/>
                    <a:p>
                      <a:pPr marL="173038" indent="0">
                        <a:tabLst/>
                      </a:pPr>
                      <a:r>
                        <a:rPr lang="en-US" sz="1050" b="0" dirty="0">
                          <a:solidFill>
                            <a:schemeClr val="bg1"/>
                          </a:solidFill>
                          <a:latin typeface="Futura PT Light" panose="020B0402020204020303" pitchFamily="34" charset="0"/>
                        </a:rPr>
                        <a:t>2001 Certificate of Appreciation for Outstanding Performance in the DOD’s Document Automation and Production Service A-76 Outsourcing and Privatization study presented by Joyce Doria, Partner, </a:t>
                      </a:r>
                      <a:br>
                        <a:rPr lang="en-US" sz="1050" b="0" dirty="0">
                          <a:solidFill>
                            <a:schemeClr val="bg1"/>
                          </a:solidFill>
                          <a:latin typeface="Futura PT Light" panose="020B0402020204020303" pitchFamily="34" charset="0"/>
                        </a:rPr>
                      </a:br>
                      <a:r>
                        <a:rPr lang="en-US" sz="1050" b="0" dirty="0">
                          <a:solidFill>
                            <a:schemeClr val="bg1"/>
                          </a:solidFill>
                          <a:latin typeface="Futura PT Light" panose="020B0402020204020303" pitchFamily="34" charset="0"/>
                        </a:rPr>
                        <a:t>Booz | Allen | Hamilton</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4449192"/>
                  </a:ext>
                </a:extLst>
              </a:tr>
              <a:tr h="182880">
                <a:tc>
                  <a:txBody>
                    <a:bodyPr/>
                    <a:lstStyle/>
                    <a:p>
                      <a:pPr marL="169863" marR="0" lvl="0" indent="0" algn="l" defTabSz="777240" rtl="0" eaLnBrk="1" fontAlgn="auto" latinLnBrk="0" hangingPunct="1">
                        <a:lnSpc>
                          <a:spcPct val="100000"/>
                        </a:lnSpc>
                        <a:spcBef>
                          <a:spcPts val="0"/>
                        </a:spcBef>
                        <a:spcAft>
                          <a:spcPts val="0"/>
                        </a:spcAft>
                        <a:buClrTx/>
                        <a:buSzTx/>
                        <a:buFontTx/>
                        <a:buNone/>
                        <a:tabLst/>
                        <a:defRPr/>
                      </a:pPr>
                      <a:r>
                        <a:rPr lang="en-US" sz="1050" b="0" dirty="0">
                          <a:solidFill>
                            <a:schemeClr val="bg1"/>
                          </a:solidFill>
                          <a:latin typeface="Futura PT Light" panose="020B0402020204020303" pitchFamily="34" charset="0"/>
                        </a:rPr>
                        <a:t>Recognized with multiple Booz | Allen | Hamilton Performance Recognition Awards and multiple Certificates of Appreciation for Outstanding Performance. </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5703904"/>
                  </a:ext>
                </a:extLst>
              </a:tr>
              <a:tr h="182880">
                <a:tc>
                  <a:txBody>
                    <a:bodyPr/>
                    <a:lstStyle/>
                    <a:p>
                      <a:pPr marL="169863" indent="0">
                        <a:tabLst/>
                      </a:pPr>
                      <a:r>
                        <a:rPr lang="en-US" sz="1050" b="0" dirty="0">
                          <a:solidFill>
                            <a:schemeClr val="bg1"/>
                          </a:solidFill>
                          <a:latin typeface="Futura PT Light" panose="020B0402020204020303" pitchFamily="34" charset="0"/>
                        </a:rPr>
                        <a:t>1999 Management Analysis Certificate of Outstanding Performance on the Army’s Training Doctrine and Command (TRADOC) A-76 Outsourcing and Privatization Study </a:t>
                      </a:r>
                    </a:p>
                  </a:txBody>
                  <a:tcPr marL="0" marR="0" marB="0">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4082434"/>
                  </a:ext>
                </a:extLst>
              </a:tr>
            </a:tbl>
          </a:graphicData>
        </a:graphic>
      </p:graphicFrame>
      <p:pic>
        <p:nvPicPr>
          <p:cNvPr id="11" name="Graphic 10" descr="Wreath with solid fill">
            <a:extLst>
              <a:ext uri="{FF2B5EF4-FFF2-40B4-BE49-F238E27FC236}">
                <a16:creationId xmlns:a16="http://schemas.microsoft.com/office/drawing/2014/main" id="{92495A81-FAF8-7E4C-4D06-23A8EE7686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970710"/>
            <a:ext cx="160622" cy="160622"/>
          </a:xfrm>
          <a:prstGeom prst="rect">
            <a:avLst/>
          </a:prstGeom>
        </p:spPr>
      </p:pic>
      <p:pic>
        <p:nvPicPr>
          <p:cNvPr id="12" name="Graphic 11" descr="Wreath with solid fill">
            <a:extLst>
              <a:ext uri="{FF2B5EF4-FFF2-40B4-BE49-F238E27FC236}">
                <a16:creationId xmlns:a16="http://schemas.microsoft.com/office/drawing/2014/main" id="{1BE09B10-4FAC-3451-F5A5-7E9A850DF1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1816954"/>
            <a:ext cx="160622" cy="160622"/>
          </a:xfrm>
          <a:prstGeom prst="rect">
            <a:avLst/>
          </a:prstGeom>
        </p:spPr>
      </p:pic>
      <p:pic>
        <p:nvPicPr>
          <p:cNvPr id="13" name="Graphic 12" descr="Wreath with solid fill">
            <a:extLst>
              <a:ext uri="{FF2B5EF4-FFF2-40B4-BE49-F238E27FC236}">
                <a16:creationId xmlns:a16="http://schemas.microsoft.com/office/drawing/2014/main" id="{3D4E2590-1AAF-3E78-E2AC-028E76BB50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2822604"/>
            <a:ext cx="160622" cy="160622"/>
          </a:xfrm>
          <a:prstGeom prst="rect">
            <a:avLst/>
          </a:prstGeom>
        </p:spPr>
      </p:pic>
      <p:pic>
        <p:nvPicPr>
          <p:cNvPr id="15" name="Graphic 14" descr="Wreath with solid fill">
            <a:extLst>
              <a:ext uri="{FF2B5EF4-FFF2-40B4-BE49-F238E27FC236}">
                <a16:creationId xmlns:a16="http://schemas.microsoft.com/office/drawing/2014/main" id="{20EAAB75-D0CC-4E43-B525-C97ADFCE49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3988899"/>
            <a:ext cx="160622" cy="160622"/>
          </a:xfrm>
          <a:prstGeom prst="rect">
            <a:avLst/>
          </a:prstGeom>
        </p:spPr>
      </p:pic>
      <p:pic>
        <p:nvPicPr>
          <p:cNvPr id="17" name="Graphic 16" descr="Wreath with solid fill">
            <a:extLst>
              <a:ext uri="{FF2B5EF4-FFF2-40B4-BE49-F238E27FC236}">
                <a16:creationId xmlns:a16="http://schemas.microsoft.com/office/drawing/2014/main" id="{BB1AE293-1B87-60E1-DCF4-00275EF926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4993121"/>
            <a:ext cx="160622" cy="160622"/>
          </a:xfrm>
          <a:prstGeom prst="rect">
            <a:avLst/>
          </a:prstGeom>
        </p:spPr>
      </p:pic>
      <p:pic>
        <p:nvPicPr>
          <p:cNvPr id="19" name="Graphic 18" descr="Wreath with solid fill">
            <a:extLst>
              <a:ext uri="{FF2B5EF4-FFF2-40B4-BE49-F238E27FC236}">
                <a16:creationId xmlns:a16="http://schemas.microsoft.com/office/drawing/2014/main" id="{3BD4CC87-1F21-3B2E-E8A5-1E6942C5B4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5354656"/>
            <a:ext cx="160622" cy="160622"/>
          </a:xfrm>
          <a:prstGeom prst="rect">
            <a:avLst/>
          </a:prstGeom>
        </p:spPr>
      </p:pic>
      <p:pic>
        <p:nvPicPr>
          <p:cNvPr id="22" name="Graphic 21" descr="Wreath with solid fill">
            <a:extLst>
              <a:ext uri="{FF2B5EF4-FFF2-40B4-BE49-F238E27FC236}">
                <a16:creationId xmlns:a16="http://schemas.microsoft.com/office/drawing/2014/main" id="{B733DB8A-CC68-E5DC-29DD-532A2AD6F5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6362022"/>
            <a:ext cx="160622" cy="160622"/>
          </a:xfrm>
          <a:prstGeom prst="rect">
            <a:avLst/>
          </a:prstGeom>
        </p:spPr>
      </p:pic>
      <p:pic>
        <p:nvPicPr>
          <p:cNvPr id="23" name="Graphic 22" descr="Wreath with solid fill">
            <a:extLst>
              <a:ext uri="{FF2B5EF4-FFF2-40B4-BE49-F238E27FC236}">
                <a16:creationId xmlns:a16="http://schemas.microsoft.com/office/drawing/2014/main" id="{13F2E0E0-5CC4-483A-D65A-91887FF8EC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1627" y="7043562"/>
            <a:ext cx="160622" cy="160622"/>
          </a:xfrm>
          <a:prstGeom prst="rect">
            <a:avLst/>
          </a:prstGeom>
        </p:spPr>
      </p:pic>
      <p:graphicFrame>
        <p:nvGraphicFramePr>
          <p:cNvPr id="5" name="Table 4">
            <a:extLst>
              <a:ext uri="{FF2B5EF4-FFF2-40B4-BE49-F238E27FC236}">
                <a16:creationId xmlns:a16="http://schemas.microsoft.com/office/drawing/2014/main" id="{45F0A150-2C02-42A6-F171-687717045D9B}"/>
              </a:ext>
            </a:extLst>
          </p:cNvPr>
          <p:cNvGraphicFramePr>
            <a:graphicFrameLocks noGrp="1"/>
          </p:cNvGraphicFramePr>
          <p:nvPr>
            <p:extLst>
              <p:ext uri="{D42A27DB-BD31-4B8C-83A1-F6EECF244321}">
                <p14:modId xmlns:p14="http://schemas.microsoft.com/office/powerpoint/2010/main" val="4200544135"/>
              </p:ext>
            </p:extLst>
          </p:nvPr>
        </p:nvGraphicFramePr>
        <p:xfrm>
          <a:off x="286247" y="731520"/>
          <a:ext cx="4389120" cy="9394444"/>
        </p:xfrm>
        <a:graphic>
          <a:graphicData uri="http://schemas.openxmlformats.org/drawingml/2006/table">
            <a:tbl>
              <a:tblPr firstRow="1" bandRow="1">
                <a:tableStyleId>{5C22544A-7EE6-4342-B048-85BDC9FD1C3A}</a:tableStyleId>
              </a:tblPr>
              <a:tblGrid>
                <a:gridCol w="4389120">
                  <a:extLst>
                    <a:ext uri="{9D8B030D-6E8A-4147-A177-3AD203B41FA5}">
                      <a16:colId xmlns:a16="http://schemas.microsoft.com/office/drawing/2014/main" val="3041781250"/>
                    </a:ext>
                  </a:extLst>
                </a:gridCol>
              </a:tblGrid>
              <a:tr h="182880">
                <a:tc>
                  <a:txBody>
                    <a:bodyPr/>
                    <a:lstStyle/>
                    <a:p>
                      <a:r>
                        <a:rPr lang="en-US" sz="1100" b="0" dirty="0">
                          <a:solidFill>
                            <a:srgbClr val="333B50"/>
                          </a:solidFill>
                          <a:latin typeface="Futura PT Book" panose="020B0502020204020303" pitchFamily="34" charset="0"/>
                        </a:rPr>
                        <a:t>EXPERIENCE (continued)</a:t>
                      </a:r>
                    </a:p>
                  </a:txBody>
                  <a:tcPr marL="0" marR="0" marT="0" marB="0">
                    <a:lnL w="12700" cmpd="sng">
                      <a:noFill/>
                    </a:lnL>
                    <a:lnR w="12700" cmpd="sng">
                      <a:noFill/>
                    </a:lnR>
                    <a:lnT w="12700" cmpd="sng">
                      <a:noFill/>
                    </a:lnT>
                    <a:lnB w="3175" cap="flat" cmpd="sng" algn="ctr">
                      <a:solidFill>
                        <a:srgbClr val="333B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04120">
                <a:tc>
                  <a:txBody>
                    <a:bodyPr/>
                    <a:lstStyle/>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Asked by the Architect of the Capitol to determine future Electric Vehicle charging needs for the Capitol Complex. Rather than re-invent the wheel, I reached out to DOE's National Renewable Energy Laboratory and led this team to present an analysis to CHA within weeks. This approach saved the House over 6 months in time and up to $400K by cancelling the ongoing process to procure a vendor to perform this analysis.</a:t>
                      </a: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Represent the CAO for the House Democracy Partnership, a Congressionally mandated effort to work with emerging democracies to enhance accountability, transparency, legislative independence, access to information, and government oversight. Brief numerous parliamentarians and representatives from Afghanistan, East Timor, Indonesia, Columbia, Georgia, Haiti, Kenya, Lebanon, Liberia, Macedonia, Ukraine, and Mongolia on the administrative roles, processes, and strategies of the CAO. </a:t>
                      </a:r>
                    </a:p>
                  </a:txBody>
                  <a:tcPr marL="0" marR="0" marB="0">
                    <a:lnL w="12700" cmpd="sng">
                      <a:noFill/>
                    </a:lnL>
                    <a:lnR w="12700" cmpd="sng">
                      <a:noFill/>
                    </a:lnR>
                    <a:lnT w="3175" cap="flat" cmpd="sng" algn="ctr">
                      <a:solidFill>
                        <a:srgbClr val="333B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4142573"/>
                  </a:ext>
                </a:extLst>
              </a:tr>
              <a:tr h="104120">
                <a:tc>
                  <a:txBody>
                    <a:bodyPr/>
                    <a:lstStyle/>
                    <a:p>
                      <a:pPr marL="0" marR="0" lvl="0" indent="0" algn="l" defTabSz="777240" rtl="0" eaLnBrk="1" fontAlgn="auto" latinLnBrk="0" hangingPunct="1">
                        <a:lnSpc>
                          <a:spcPct val="115000"/>
                        </a:lnSpc>
                        <a:spcBef>
                          <a:spcPts val="0"/>
                        </a:spcBef>
                        <a:spcAft>
                          <a:spcPts val="0"/>
                        </a:spcAft>
                        <a:buClrTx/>
                        <a:buSzTx/>
                        <a:buFontTx/>
                        <a:buNone/>
                        <a:tabLst>
                          <a:tab pos="4345305" algn="r"/>
                        </a:tabLst>
                        <a:defRPr/>
                      </a:pPr>
                      <a:r>
                        <a:rPr kumimoji="0" lang="en-US" sz="1000" b="0" i="0" u="none" strike="noStrike" kern="1200" cap="none" spc="0" normalizeH="0" baseline="0" noProof="0" dirty="0">
                          <a:ln>
                            <a:noFill/>
                          </a:ln>
                          <a:solidFill>
                            <a:srgbClr val="3CB371"/>
                          </a:solidFill>
                          <a:effectLst/>
                          <a:uLnTx/>
                          <a:uFillTx/>
                          <a:latin typeface="Futura PT Book" panose="020B0502020204020303" pitchFamily="34" charset="0"/>
                          <a:ea typeface="Aptos" panose="020B0004020202020204" pitchFamily="34" charset="0"/>
                          <a:cs typeface="Arial" panose="020B0604020202020204" pitchFamily="34" charset="0"/>
                        </a:rPr>
                        <a:t>CUSTOMER EXPERIENCE, ORGANIZATIONAL DESIGN, AND BRANDING</a:t>
                      </a:r>
                    </a:p>
                    <a:p>
                      <a:pPr marL="112713"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Orchestrated a remarkable CX journey for all administrative House services guided by a vision for Member-centric service driving satisfaction from low 90s to a steadfast 98%</a:t>
                      </a:r>
                    </a:p>
                    <a:p>
                      <a:pPr marL="230188" marR="0" lvl="0" indent="-112713"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Brought together a cross-functional Design Team to redesign the organization resulting in 2 new units, (1) the CAO Customer Experience Center and (2) the CAO Risk Office. Lead creation of a Concept of Operations, define teams, positions, vertical and horizontal skill set allocations, career paths, position descriptions, grade structures, pay levels, performance measures, coordinate communication, and manage change.</a:t>
                      </a:r>
                      <a:endParaRPr kumimoji="0" lang="en-US" sz="10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Establish and operationalize a vibrant CX Measurement and Engagement Program to ensure customer feedback is sought, captured, and acted upon if any actionable challenges or opportunities arise. Direct business strategists and business transformation staff to work with service teams to create Customer Journey Maps and develop monitoring processes and ensure escalation procedures are followed. To date, 100s of issues have been resolved and improvements made for systemic issues. </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Develop a system to integrate survey results with CAO performance evaluations.</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Bring together a cross-functional Standards Team and lead a facilitation team to develop CAO-wide customer experience, online and brand standards. The new standards create uniform experiences, across CAO teams and platforms.</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Develop training on standards. Recruit and train 12 in-house trainers and achieve a 100% attendance rate for all 725 staff within 3 months, 97% overall satisfaction. </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Lead a Branding Team to rebrand the CAO, including a new logo and tagline, proposition, attributes, naming architecture, templates, fonts, colors, and style guide. </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Times New Roman" panose="02020603050405020304" pitchFamily="18" charset="0"/>
                          <a:cs typeface="Arial" panose="020B0604020202020204" pitchFamily="34" charset="0"/>
                        </a:rPr>
                        <a:t>Design and deploy a Customer Information and Request Tracking system for all teams.</a:t>
                      </a:r>
                    </a:p>
                    <a:p>
                      <a:pPr marL="0" marR="0" lvl="0" indent="0" algn="l" defTabSz="777240" rtl="0" eaLnBrk="1" fontAlgn="auto" latinLnBrk="0" hangingPunct="1">
                        <a:lnSpc>
                          <a:spcPct val="115000"/>
                        </a:lnSpc>
                        <a:spcBef>
                          <a:spcPts val="0"/>
                        </a:spcBef>
                        <a:spcAft>
                          <a:spcPts val="0"/>
                        </a:spcAft>
                        <a:buClrTx/>
                        <a:buSzTx/>
                        <a:buFontTx/>
                        <a:buNone/>
                        <a:tabLst>
                          <a:tab pos="4345305" algn="r"/>
                        </a:tabLst>
                        <a:defRPr/>
                      </a:pPr>
                      <a:r>
                        <a:rPr kumimoji="0" lang="en-US" sz="1000" b="0" i="0" u="none" strike="noStrike" kern="1200" cap="none" spc="0" normalizeH="0" baseline="0" noProof="0" dirty="0">
                          <a:ln>
                            <a:noFill/>
                          </a:ln>
                          <a:solidFill>
                            <a:srgbClr val="3CB371"/>
                          </a:solidFill>
                          <a:effectLst/>
                          <a:uLnTx/>
                          <a:uFillTx/>
                          <a:latin typeface="Futura PT Book" panose="020B0502020204020303" pitchFamily="34" charset="0"/>
                          <a:ea typeface="Aptos" panose="020B0004020202020204" pitchFamily="34" charset="0"/>
                          <a:cs typeface="Arial" panose="020B0604020202020204" pitchFamily="34" charset="0"/>
                        </a:rPr>
                        <a:t>ADDITIONAL CONTRIBUTIONS</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Re-Imagine the CAO Service List by shifting the organization’s paradigm from a functional to a customer-focus. Now the CAO aligns services based on customer needs such as ‘Enable Member-Constituent Outreach’ and not provide IT, Finance, HR, etc.</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Support creation of an investment planning program including development of an idea intake process, value criteria, staffing solution for support of this program, and define  process for presenting to the CAO Governance Board enabling effective decision-making, and cross-functional awareness of initiatives, performance, and spending.</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Support efforts for the quick migration of the House to a maximum telework posture in response to the COVID-19 pandemic by leading a cross-functional Preparedness Team focused on providing House Leadership with staff-related data and information.</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Lead the development and production of numerous critical analyses to support CAO decision-making for policy changes, funding new projects, and staff augmentations.</a:t>
                      </a: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Lead the CAO’s cross-functional Business Process Improvement Team and numerous redesigns through the development of a CAO-specific BPI program and methodology.</a:t>
                      </a:r>
                      <a:endParaRPr kumimoji="0" lang="en-US" sz="1400" b="0" i="0" u="none" strike="noStrike" kern="100" cap="none" spc="0" normalizeH="0" baseline="0" noProof="0" dirty="0">
                        <a:ln>
                          <a:noFill/>
                        </a:ln>
                        <a:solidFill>
                          <a:srgbClr val="333B50"/>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230188" marR="0" lvl="0" indent="-117475" algn="l" defTabSz="777240" rtl="0" eaLnBrk="1" fontAlgn="auto" latinLnBrk="0" hangingPunct="1">
                        <a:lnSpc>
                          <a:spcPct val="115000"/>
                        </a:lnSpc>
                        <a:spcBef>
                          <a:spcPts val="0"/>
                        </a:spcBef>
                        <a:spcAft>
                          <a:spcPts val="0"/>
                        </a:spcAft>
                        <a:buClrTx/>
                        <a:buSzTx/>
                        <a:buFont typeface="Arial" panose="020B0604020202020204" pitchFamily="34" charset="0"/>
                        <a:buChar char="-"/>
                        <a:tabLst>
                          <a:tab pos="4345305" algn="r"/>
                        </a:tabLst>
                        <a:defRPr/>
                      </a:pPr>
                      <a:r>
                        <a:rPr kumimoji="0" lang="en-US" sz="1000" b="0" i="0" u="none" strike="noStrike" kern="1200" cap="none" spc="0" normalizeH="0" baseline="0" noProof="0" dirty="0">
                          <a:ln>
                            <a:noFill/>
                          </a:ln>
                          <a:solidFill>
                            <a:srgbClr val="333B50"/>
                          </a:solidFill>
                          <a:effectLst/>
                          <a:uLnTx/>
                          <a:uFillTx/>
                          <a:latin typeface="Futura PT Light" panose="020B0402020204020303" pitchFamily="34" charset="0"/>
                          <a:ea typeface="Aptos" panose="020B0004020202020204" pitchFamily="34" charset="0"/>
                          <a:cs typeface="Arial" panose="020B0604020202020204" pitchFamily="34" charset="0"/>
                        </a:rPr>
                        <a:t>Lead the deployment of OPM’s CAO Annual Customer Satisfaction and CAO Annual Employee Satisfaction Surveys and develop action items based on results.</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8223559"/>
                  </a:ext>
                </a:extLst>
              </a:tr>
              <a:tr h="104120">
                <a:tc>
                  <a:txBody>
                    <a:bodyPr/>
                    <a:lstStyle/>
                    <a:p>
                      <a:pPr marL="65088" indent="-65088">
                        <a:buFontTx/>
                        <a:buChar char="-"/>
                        <a:tabLst>
                          <a:tab pos="4344988" algn="r"/>
                        </a:tabLst>
                      </a:pPr>
                      <a:endParaRPr lang="en-US" sz="1000" b="0" dirty="0">
                        <a:solidFill>
                          <a:srgbClr val="333B50"/>
                        </a:solidFill>
                        <a:latin typeface="Futura PT Light" panose="020B0402020204020303" pitchFamily="34" charset="0"/>
                      </a:endParaRP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8890787"/>
                  </a:ext>
                </a:extLst>
              </a:tr>
            </a:tbl>
          </a:graphicData>
        </a:graphic>
      </p:graphicFrame>
      <p:sp>
        <p:nvSpPr>
          <p:cNvPr id="6" name="Rectangle 5">
            <a:extLst>
              <a:ext uri="{FF2B5EF4-FFF2-40B4-BE49-F238E27FC236}">
                <a16:creationId xmlns:a16="http://schemas.microsoft.com/office/drawing/2014/main" id="{1A9F8BAE-8DFC-48A4-9E2C-5851768E9266}"/>
              </a:ext>
            </a:extLst>
          </p:cNvPr>
          <p:cNvSpPr/>
          <p:nvPr/>
        </p:nvSpPr>
        <p:spPr>
          <a:xfrm>
            <a:off x="5329217" y="328286"/>
            <a:ext cx="2308324"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3CB371"/>
                </a:solidFill>
                <a:latin typeface="Futura PT Light" panose="020B0402020204020303" pitchFamily="34" charset="0"/>
              </a:rPr>
              <a:t>transforming ideas into results</a:t>
            </a:r>
            <a:endPar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endParaRPr>
          </a:p>
        </p:txBody>
      </p:sp>
      <p:pic>
        <p:nvPicPr>
          <p:cNvPr id="8" name="Picture 7" descr="A green triangle in a circle&#10;&#10;Description automatically generated">
            <a:extLst>
              <a:ext uri="{FF2B5EF4-FFF2-40B4-BE49-F238E27FC236}">
                <a16:creationId xmlns:a16="http://schemas.microsoft.com/office/drawing/2014/main" id="{31439A12-F45C-05B5-9F70-0EA0C75411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7702" y="254661"/>
            <a:ext cx="370889" cy="418623"/>
          </a:xfrm>
          <a:prstGeom prst="rect">
            <a:avLst/>
          </a:prstGeom>
        </p:spPr>
      </p:pic>
      <p:graphicFrame>
        <p:nvGraphicFramePr>
          <p:cNvPr id="3" name="Table 2">
            <a:extLst>
              <a:ext uri="{FF2B5EF4-FFF2-40B4-BE49-F238E27FC236}">
                <a16:creationId xmlns:a16="http://schemas.microsoft.com/office/drawing/2014/main" id="{500078DA-0F90-1C93-1588-2AB083CD6D2B}"/>
              </a:ext>
            </a:extLst>
          </p:cNvPr>
          <p:cNvGraphicFramePr>
            <a:graphicFrameLocks noGrp="1"/>
          </p:cNvGraphicFramePr>
          <p:nvPr>
            <p:extLst>
              <p:ext uri="{D42A27DB-BD31-4B8C-83A1-F6EECF244321}">
                <p14:modId xmlns:p14="http://schemas.microsoft.com/office/powerpoint/2010/main" val="509753225"/>
              </p:ext>
            </p:extLst>
          </p:nvPr>
        </p:nvGraphicFramePr>
        <p:xfrm>
          <a:off x="5007720" y="8944099"/>
          <a:ext cx="2560320" cy="93726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en-US" sz="1100" b="0" dirty="0">
                          <a:solidFill>
                            <a:schemeClr val="bg1"/>
                          </a:solidFill>
                          <a:latin typeface="Futura PT Book" panose="020B0502020204020303" pitchFamily="34" charset="0"/>
                        </a:rPr>
                        <a:t>LANGUAGES</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a:tabLst>
                          <a:tab pos="171450" algn="l"/>
                          <a:tab pos="2514600" algn="r"/>
                        </a:tabLst>
                      </a:pPr>
                      <a:r>
                        <a:rPr lang="en-US" sz="1050" b="0" dirty="0">
                          <a:solidFill>
                            <a:schemeClr val="bg1"/>
                          </a:solidFill>
                          <a:latin typeface="Futura PT Light" panose="020B0402020204020303" pitchFamily="34" charset="0"/>
                        </a:rPr>
                        <a:t>English	Native</a:t>
                      </a:r>
                    </a:p>
                  </a:txBody>
                  <a:tcPr marL="0" marR="0">
                    <a:lnL w="12700" cmpd="sng">
                      <a:noFill/>
                    </a:lnL>
                    <a:lnR w="12700" cmpd="sng">
                      <a:noFill/>
                    </a:lnR>
                    <a:lnT w="3175" cap="flat" cmpd="sng" algn="ctr">
                      <a:solidFill>
                        <a:schemeClr val="bg1"/>
                      </a:solidFill>
                      <a:prstDash val="solid"/>
                      <a:round/>
                      <a:headEnd type="none" w="med" len="med"/>
                      <a:tailEnd type="none" w="med" len="med"/>
                    </a:lnT>
                    <a:lnB w="12700" cap="flat" cmpd="sng" algn="ctr">
                      <a:solidFill>
                        <a:srgbClr val="3CB37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82880">
                <a:tc>
                  <a:txBody>
                    <a:bodyPr/>
                    <a:lstStyle/>
                    <a:p>
                      <a:pPr>
                        <a:tabLst>
                          <a:tab pos="171450" algn="l"/>
                          <a:tab pos="2514600" algn="r"/>
                        </a:tabLst>
                      </a:pPr>
                      <a:r>
                        <a:rPr lang="en-US" sz="1050" b="0" dirty="0">
                          <a:solidFill>
                            <a:schemeClr val="bg1"/>
                          </a:solidFill>
                          <a:latin typeface="Futura PT Light" panose="020B0402020204020303" pitchFamily="34" charset="0"/>
                        </a:rPr>
                        <a:t>Urdu, Hindi, Punjabi	Fluent in Speaking</a:t>
                      </a:r>
                    </a:p>
                  </a:txBody>
                  <a:tcPr marL="0" marR="0">
                    <a:lnL w="12700" cmpd="sng">
                      <a:noFill/>
                    </a:lnL>
                    <a:lnR w="12700" cmpd="sng">
                      <a:noFill/>
                    </a:lnR>
                    <a:lnT w="12700" cap="flat" cmpd="sng" algn="ctr">
                      <a:solidFill>
                        <a:srgbClr val="3CB371"/>
                      </a:solidFill>
                      <a:prstDash val="solid"/>
                      <a:round/>
                      <a:headEnd type="none" w="med" len="med"/>
                      <a:tailEnd type="none" w="med" len="med"/>
                    </a:lnT>
                    <a:lnB w="12700" cap="flat" cmpd="sng" algn="ctr">
                      <a:solidFill>
                        <a:srgbClr val="3CB37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1481212"/>
                  </a:ext>
                </a:extLst>
              </a:tr>
              <a:tr h="182880">
                <a:tc>
                  <a:txBody>
                    <a:bodyPr/>
                    <a:lstStyle/>
                    <a:p>
                      <a:pPr>
                        <a:tabLst>
                          <a:tab pos="171450" algn="l"/>
                          <a:tab pos="2514600" algn="r"/>
                        </a:tabLst>
                      </a:pPr>
                      <a:r>
                        <a:rPr lang="en-US" sz="1050" b="0" dirty="0">
                          <a:solidFill>
                            <a:schemeClr val="bg1"/>
                          </a:solidFill>
                          <a:latin typeface="Futura PT Light" panose="020B0402020204020303" pitchFamily="34" charset="0"/>
                        </a:rPr>
                        <a:t>French	Conversational</a:t>
                      </a:r>
                    </a:p>
                  </a:txBody>
                  <a:tcPr marL="0" marR="0">
                    <a:lnL w="12700" cmpd="sng">
                      <a:noFill/>
                    </a:lnL>
                    <a:lnR w="12700" cmpd="sng">
                      <a:noFill/>
                    </a:lnR>
                    <a:lnT w="12700" cap="flat" cmpd="sng" algn="ctr">
                      <a:solidFill>
                        <a:srgbClr val="3CB371"/>
                      </a:solidFill>
                      <a:prstDash val="solid"/>
                      <a:round/>
                      <a:headEnd type="none" w="med" len="med"/>
                      <a:tailEnd type="none" w="med" len="med"/>
                    </a:lnT>
                    <a:lnB w="12700" cap="flat" cmpd="sng" algn="ctr">
                      <a:solidFill>
                        <a:srgbClr val="3CB37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4594084"/>
                  </a:ext>
                </a:extLst>
              </a:tr>
            </a:tbl>
          </a:graphicData>
        </a:graphic>
      </p:graphicFrame>
      <p:cxnSp>
        <p:nvCxnSpPr>
          <p:cNvPr id="9" name="Straight Connector 8">
            <a:extLst>
              <a:ext uri="{FF2B5EF4-FFF2-40B4-BE49-F238E27FC236}">
                <a16:creationId xmlns:a16="http://schemas.microsoft.com/office/drawing/2014/main" id="{EC8A83D4-AA07-582E-3059-E91964C8FF75}"/>
              </a:ext>
            </a:extLst>
          </p:cNvPr>
          <p:cNvCxnSpPr>
            <a:cxnSpLocks/>
          </p:cNvCxnSpPr>
          <p:nvPr/>
        </p:nvCxnSpPr>
        <p:spPr>
          <a:xfrm>
            <a:off x="5007720" y="9377622"/>
            <a:ext cx="2560320"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4" name="Oval 13">
            <a:extLst>
              <a:ext uri="{FF2B5EF4-FFF2-40B4-BE49-F238E27FC236}">
                <a16:creationId xmlns:a16="http://schemas.microsoft.com/office/drawing/2014/main" id="{6891104C-D288-FBF7-DD12-A709BFF6876F}"/>
              </a:ext>
            </a:extLst>
          </p:cNvPr>
          <p:cNvSpPr/>
          <p:nvPr/>
        </p:nvSpPr>
        <p:spPr>
          <a:xfrm>
            <a:off x="7543081" y="9352663"/>
            <a:ext cx="49918" cy="49918"/>
          </a:xfrm>
          <a:prstGeom prst="ellipse">
            <a:avLst/>
          </a:prstGeom>
          <a:solidFill>
            <a:srgbClr val="333B50"/>
          </a:solidFill>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cxnSp>
        <p:nvCxnSpPr>
          <p:cNvPr id="16" name="Straight Connector 15">
            <a:extLst>
              <a:ext uri="{FF2B5EF4-FFF2-40B4-BE49-F238E27FC236}">
                <a16:creationId xmlns:a16="http://schemas.microsoft.com/office/drawing/2014/main" id="{EFA21F50-5856-9538-0DEC-5ED33AA641C5}"/>
              </a:ext>
            </a:extLst>
          </p:cNvPr>
          <p:cNvCxnSpPr>
            <a:cxnSpLocks/>
          </p:cNvCxnSpPr>
          <p:nvPr/>
        </p:nvCxnSpPr>
        <p:spPr>
          <a:xfrm>
            <a:off x="5007720" y="9629899"/>
            <a:ext cx="2077027"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18" name="Oval 17">
            <a:extLst>
              <a:ext uri="{FF2B5EF4-FFF2-40B4-BE49-F238E27FC236}">
                <a16:creationId xmlns:a16="http://schemas.microsoft.com/office/drawing/2014/main" id="{23E4F5EE-2241-CAD2-0FA5-F0A3D6CAF830}"/>
              </a:ext>
            </a:extLst>
          </p:cNvPr>
          <p:cNvSpPr/>
          <p:nvPr/>
        </p:nvSpPr>
        <p:spPr>
          <a:xfrm>
            <a:off x="7059788" y="9600083"/>
            <a:ext cx="49918" cy="49918"/>
          </a:xfrm>
          <a:prstGeom prst="ellipse">
            <a:avLst/>
          </a:prstGeom>
          <a:solidFill>
            <a:srgbClr val="333B50"/>
          </a:solidFill>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cxnSp>
        <p:nvCxnSpPr>
          <p:cNvPr id="24" name="Straight Connector 23">
            <a:extLst>
              <a:ext uri="{FF2B5EF4-FFF2-40B4-BE49-F238E27FC236}">
                <a16:creationId xmlns:a16="http://schemas.microsoft.com/office/drawing/2014/main" id="{22F9EC2B-3629-CBE6-12ED-57969119324F}"/>
              </a:ext>
            </a:extLst>
          </p:cNvPr>
          <p:cNvCxnSpPr>
            <a:cxnSpLocks/>
            <a:endCxn id="3" idx="2"/>
          </p:cNvCxnSpPr>
          <p:nvPr/>
        </p:nvCxnSpPr>
        <p:spPr>
          <a:xfrm>
            <a:off x="5007720" y="9881359"/>
            <a:ext cx="1280160" cy="0"/>
          </a:xfrm>
          <a:prstGeom prst="line">
            <a:avLst/>
          </a:prstGeom>
          <a:ln w="12700">
            <a:solidFill>
              <a:schemeClr val="bg1"/>
            </a:solidFill>
          </a:ln>
        </p:spPr>
        <p:style>
          <a:lnRef idx="2">
            <a:schemeClr val="accent1"/>
          </a:lnRef>
          <a:fillRef idx="0">
            <a:schemeClr val="accent1"/>
          </a:fillRef>
          <a:effectRef idx="1">
            <a:schemeClr val="accent1"/>
          </a:effectRef>
          <a:fontRef idx="minor">
            <a:schemeClr val="tx1"/>
          </a:fontRef>
        </p:style>
      </p:cxnSp>
      <p:sp>
        <p:nvSpPr>
          <p:cNvPr id="25" name="Oval 24">
            <a:extLst>
              <a:ext uri="{FF2B5EF4-FFF2-40B4-BE49-F238E27FC236}">
                <a16:creationId xmlns:a16="http://schemas.microsoft.com/office/drawing/2014/main" id="{6F4C9D76-0FFC-8434-8F6A-4FE16CE32A8D}"/>
              </a:ext>
            </a:extLst>
          </p:cNvPr>
          <p:cNvSpPr/>
          <p:nvPr/>
        </p:nvSpPr>
        <p:spPr>
          <a:xfrm>
            <a:off x="6262921" y="9847069"/>
            <a:ext cx="49918" cy="49918"/>
          </a:xfrm>
          <a:prstGeom prst="ellipse">
            <a:avLst/>
          </a:prstGeom>
          <a:solidFill>
            <a:srgbClr val="333B50"/>
          </a:solidFill>
          <a:ln w="952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aphicFrame>
        <p:nvGraphicFramePr>
          <p:cNvPr id="28" name="Table 27">
            <a:extLst>
              <a:ext uri="{FF2B5EF4-FFF2-40B4-BE49-F238E27FC236}">
                <a16:creationId xmlns:a16="http://schemas.microsoft.com/office/drawing/2014/main" id="{1F9984FC-81E7-FA3A-03B5-755CB57CBB63}"/>
              </a:ext>
            </a:extLst>
          </p:cNvPr>
          <p:cNvGraphicFramePr>
            <a:graphicFrameLocks noGrp="1"/>
          </p:cNvGraphicFramePr>
          <p:nvPr>
            <p:extLst>
              <p:ext uri="{D42A27DB-BD31-4B8C-83A1-F6EECF244321}">
                <p14:modId xmlns:p14="http://schemas.microsoft.com/office/powerpoint/2010/main" val="4021558089"/>
              </p:ext>
            </p:extLst>
          </p:nvPr>
        </p:nvGraphicFramePr>
        <p:xfrm>
          <a:off x="5007720" y="7809616"/>
          <a:ext cx="2560320" cy="118872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en-US" sz="1100" b="0" dirty="0">
                          <a:solidFill>
                            <a:schemeClr val="bg1"/>
                          </a:solidFill>
                          <a:latin typeface="Futura PT Book" panose="020B0502020204020303" pitchFamily="34" charset="0"/>
                        </a:rPr>
                        <a:t>LEGISLATIVE KNOWLEDGE</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marL="0" indent="0">
                        <a:buFontTx/>
                        <a:buNone/>
                        <a:tabLst/>
                      </a:pPr>
                      <a:r>
                        <a:rPr lang="en-US" sz="1050" b="0" dirty="0">
                          <a:solidFill>
                            <a:schemeClr val="bg1"/>
                          </a:solidFill>
                          <a:latin typeface="Futura PT Light" panose="020B0402020204020303" pitchFamily="34" charset="0"/>
                        </a:rPr>
                        <a:t>Federal Activities Inventory Reform Act | Government Performance and Results Act of 1993 and  GPRA Modernization Act of 2010 |  Foundations for Evidence-Based Policymaking Act of 2018 | 1995 Congressional Accountability Act </a:t>
                      </a:r>
                    </a:p>
                    <a:p>
                      <a:pPr marL="0" indent="0">
                        <a:buFontTx/>
                        <a:buNone/>
                        <a:tabLst>
                          <a:tab pos="171450" algn="l"/>
                        </a:tabLst>
                      </a:pPr>
                      <a:endParaRPr lang="en-US" sz="1050" b="0" dirty="0">
                        <a:solidFill>
                          <a:schemeClr val="bg1"/>
                        </a:solidFill>
                        <a:latin typeface="Futura PT Light" panose="020B0402020204020303" pitchFamily="34" charset="0"/>
                      </a:endParaRPr>
                    </a:p>
                  </a:txBody>
                  <a:tcPr marL="0" marR="0" marB="0">
                    <a:lnL w="12700" cmpd="sng">
                      <a:noFill/>
                    </a:lnL>
                    <a:lnR w="12700" cmpd="sng">
                      <a:noFill/>
                    </a:lnR>
                    <a:lnT w="31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bl>
          </a:graphicData>
        </a:graphic>
      </p:graphicFrame>
    </p:spTree>
    <p:extLst>
      <p:ext uri="{BB962C8B-B14F-4D97-AF65-F5344CB8AC3E}">
        <p14:creationId xmlns:p14="http://schemas.microsoft.com/office/powerpoint/2010/main" val="250411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06036A-166C-74C2-79AE-66CEBF8132AF}"/>
              </a:ext>
            </a:extLst>
          </p:cNvPr>
          <p:cNvSpPr/>
          <p:nvPr/>
        </p:nvSpPr>
        <p:spPr>
          <a:xfrm>
            <a:off x="4834393" y="0"/>
            <a:ext cx="2938007" cy="10058400"/>
          </a:xfrm>
          <a:prstGeom prst="rect">
            <a:avLst/>
          </a:prstGeom>
          <a:solidFill>
            <a:srgbClr val="333B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18B8054-8A9A-197E-99CA-13BCCFFCDA91}"/>
              </a:ext>
            </a:extLst>
          </p:cNvPr>
          <p:cNvSpPr/>
          <p:nvPr/>
        </p:nvSpPr>
        <p:spPr>
          <a:xfrm>
            <a:off x="286247" y="231706"/>
            <a:ext cx="4548146"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t" anchorCtr="0"/>
          <a:lstStyle/>
          <a:p>
            <a:r>
              <a:rPr lang="en-US" dirty="0">
                <a:solidFill>
                  <a:srgbClr val="333B50"/>
                </a:solidFill>
                <a:latin typeface="Futura PT Medium" panose="020B0602020204020303" pitchFamily="34" charset="0"/>
              </a:rPr>
              <a:t>OMAR AWAN</a:t>
            </a:r>
          </a:p>
        </p:txBody>
      </p:sp>
      <p:sp>
        <p:nvSpPr>
          <p:cNvPr id="2" name="Rectangle 1">
            <a:extLst>
              <a:ext uri="{FF2B5EF4-FFF2-40B4-BE49-F238E27FC236}">
                <a16:creationId xmlns:a16="http://schemas.microsoft.com/office/drawing/2014/main" id="{C93107B9-C271-DBB4-A611-B87C82565A5B}"/>
              </a:ext>
            </a:extLst>
          </p:cNvPr>
          <p:cNvSpPr/>
          <p:nvPr/>
        </p:nvSpPr>
        <p:spPr>
          <a:xfrm>
            <a:off x="291805" y="446943"/>
            <a:ext cx="2015675"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rPr>
              <a:t>leader | strategist | change agent</a:t>
            </a:r>
          </a:p>
        </p:txBody>
      </p:sp>
      <p:graphicFrame>
        <p:nvGraphicFramePr>
          <p:cNvPr id="18" name="Table 17">
            <a:extLst>
              <a:ext uri="{FF2B5EF4-FFF2-40B4-BE49-F238E27FC236}">
                <a16:creationId xmlns:a16="http://schemas.microsoft.com/office/drawing/2014/main" id="{65699E07-66DA-D074-048C-2F1363B7EFF3}"/>
              </a:ext>
            </a:extLst>
          </p:cNvPr>
          <p:cNvGraphicFramePr>
            <a:graphicFrameLocks noGrp="1"/>
          </p:cNvGraphicFramePr>
          <p:nvPr>
            <p:extLst>
              <p:ext uri="{D42A27DB-BD31-4B8C-83A1-F6EECF244321}">
                <p14:modId xmlns:p14="http://schemas.microsoft.com/office/powerpoint/2010/main" val="964569489"/>
              </p:ext>
            </p:extLst>
          </p:nvPr>
        </p:nvGraphicFramePr>
        <p:xfrm>
          <a:off x="286247" y="731520"/>
          <a:ext cx="4389120" cy="9060180"/>
        </p:xfrm>
        <a:graphic>
          <a:graphicData uri="http://schemas.openxmlformats.org/drawingml/2006/table">
            <a:tbl>
              <a:tblPr firstRow="1" bandRow="1">
                <a:tableStyleId>{5C22544A-7EE6-4342-B048-85BDC9FD1C3A}</a:tableStyleId>
              </a:tblPr>
              <a:tblGrid>
                <a:gridCol w="4389120">
                  <a:extLst>
                    <a:ext uri="{9D8B030D-6E8A-4147-A177-3AD203B41FA5}">
                      <a16:colId xmlns:a16="http://schemas.microsoft.com/office/drawing/2014/main" val="3041781250"/>
                    </a:ext>
                  </a:extLst>
                </a:gridCol>
              </a:tblGrid>
              <a:tr h="182880">
                <a:tc>
                  <a:txBody>
                    <a:bodyPr/>
                    <a:lstStyle/>
                    <a:p>
                      <a:r>
                        <a:rPr lang="en-US" sz="1100" b="0" dirty="0">
                          <a:solidFill>
                            <a:srgbClr val="333B50"/>
                          </a:solidFill>
                          <a:latin typeface="Futura PT Book" panose="020B0502020204020303" pitchFamily="34" charset="0"/>
                        </a:rPr>
                        <a:t>EXPERIENCE (continued)</a:t>
                      </a:r>
                    </a:p>
                  </a:txBody>
                  <a:tcPr marL="0" marR="0" marT="0" marB="0">
                    <a:lnL w="12700" cmpd="sng">
                      <a:noFill/>
                    </a:lnL>
                    <a:lnR w="12700" cmpd="sng">
                      <a:noFill/>
                    </a:lnR>
                    <a:lnT w="12700" cmpd="sng">
                      <a:noFill/>
                    </a:lnT>
                    <a:lnB w="3175" cap="flat" cmpd="sng" algn="ctr">
                      <a:solidFill>
                        <a:srgbClr val="333B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04120">
                <a:tc>
                  <a:txBody>
                    <a:bodyPr/>
                    <a:lstStyle/>
                    <a:p>
                      <a:pPr marL="112713" indent="-112713">
                        <a:buFontTx/>
                        <a:buChar char="-"/>
                        <a:tabLst>
                          <a:tab pos="4344988" algn="r"/>
                        </a:tabLst>
                      </a:pPr>
                      <a:r>
                        <a:rPr lang="en-US" sz="1000" b="0" kern="1200" dirty="0">
                          <a:solidFill>
                            <a:srgbClr val="333B50"/>
                          </a:solidFill>
                          <a:latin typeface="Futura PT Light" panose="020B0402020204020303" pitchFamily="34" charset="0"/>
                          <a:ea typeface="+mn-ea"/>
                          <a:cs typeface="+mn-cs"/>
                        </a:rPr>
                        <a:t>Serve as Chairman of procurement teams to evaluate responses to Statements of Work, including facilitation of multiple team meetings, direction of staff, leading/participating in contractor in-person presentations, and reviewing BAFO proposals.</a:t>
                      </a:r>
                    </a:p>
                    <a:p>
                      <a:pPr marL="112713" indent="-112713">
                        <a:buFontTx/>
                        <a:buChar char="-"/>
                        <a:tabLst>
                          <a:tab pos="4344988" algn="r"/>
                        </a:tabLst>
                      </a:pPr>
                      <a:r>
                        <a:rPr lang="en-US" sz="1000" b="0" kern="1200" dirty="0">
                          <a:solidFill>
                            <a:srgbClr val="333B50"/>
                          </a:solidFill>
                          <a:latin typeface="Futura PT Light" panose="020B0402020204020303" pitchFamily="34" charset="0"/>
                          <a:ea typeface="+mn-ea"/>
                          <a:cs typeface="+mn-cs"/>
                        </a:rPr>
                        <a:t>Project lead for system and UAT testing for the financial system replacement project to move the House financial system of record to a PeopleSoft solution for all modules</a:t>
                      </a:r>
                    </a:p>
                    <a:p>
                      <a:pPr marL="112713" indent="-112713">
                        <a:buFontTx/>
                        <a:buChar char="-"/>
                        <a:tabLst>
                          <a:tab pos="4344988" algn="r"/>
                        </a:tabLst>
                      </a:pPr>
                      <a:r>
                        <a:rPr lang="en-US" sz="1000" b="0" kern="1200" dirty="0">
                          <a:solidFill>
                            <a:srgbClr val="333B50"/>
                          </a:solidFill>
                          <a:latin typeface="Futura PT Light" panose="020B0402020204020303" pitchFamily="34" charset="0"/>
                          <a:ea typeface="+mn-ea"/>
                          <a:cs typeface="+mn-cs"/>
                        </a:rPr>
                        <a:t>Propose a $100M program to move the House to modular furniture saving millions in biennial transition costs. To date, over 80% of Member Offices are now modular.</a:t>
                      </a:r>
                    </a:p>
                    <a:p>
                      <a:pPr marL="112713" indent="-112713">
                        <a:buFontTx/>
                        <a:buChar char="-"/>
                        <a:tabLst>
                          <a:tab pos="4344988" algn="r"/>
                        </a:tabLst>
                      </a:pPr>
                      <a:r>
                        <a:rPr lang="en-US" sz="1000" b="0" kern="1200" dirty="0">
                          <a:solidFill>
                            <a:srgbClr val="333B50"/>
                          </a:solidFill>
                          <a:latin typeface="Futura PT Light" panose="020B0402020204020303" pitchFamily="34" charset="0"/>
                          <a:ea typeface="+mn-ea"/>
                          <a:cs typeface="+mn-cs"/>
                        </a:rPr>
                        <a:t>Support the CAO Green the Capitol Initiative through research of sustainability best practices, roll-out communications, and develop tools to track and report project success.</a:t>
                      </a:r>
                    </a:p>
                  </a:txBody>
                  <a:tcPr marL="0" marR="0" marB="0">
                    <a:lnL w="12700" cmpd="sng">
                      <a:noFill/>
                    </a:lnL>
                    <a:lnR w="12700" cmpd="sng">
                      <a:noFill/>
                    </a:lnR>
                    <a:lnT w="3175" cap="flat" cmpd="sng" algn="ctr">
                      <a:solidFill>
                        <a:srgbClr val="333B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9369322"/>
                  </a:ext>
                </a:extLst>
              </a:tr>
              <a:tr h="104120">
                <a:tc>
                  <a:txBody>
                    <a:bodyPr/>
                    <a:lstStyle/>
                    <a:p>
                      <a:pPr>
                        <a:tabLst>
                          <a:tab pos="4344988" algn="r"/>
                        </a:tabLst>
                      </a:pPr>
                      <a:r>
                        <a:rPr lang="en-US" sz="1050" b="0" dirty="0">
                          <a:solidFill>
                            <a:srgbClr val="333B50"/>
                          </a:solidFill>
                          <a:latin typeface="Futura PT Light" panose="020B0402020204020303" pitchFamily="34" charset="0"/>
                        </a:rPr>
                        <a:t>Senior Consultant – </a:t>
                      </a:r>
                      <a:r>
                        <a:rPr lang="en-US" sz="1050" b="0" dirty="0">
                          <a:solidFill>
                            <a:srgbClr val="3CB371"/>
                          </a:solidFill>
                          <a:latin typeface="Futura PT Light" panose="020B0402020204020303" pitchFamily="34" charset="0"/>
                        </a:rPr>
                        <a:t>Booz | Allen | Hamilton</a:t>
                      </a:r>
                      <a:r>
                        <a:rPr lang="en-US" sz="1050" b="0" dirty="0">
                          <a:solidFill>
                            <a:srgbClr val="00D646"/>
                          </a:solidFill>
                          <a:latin typeface="Futura PT Light" panose="020B0402020204020303" pitchFamily="34" charset="0"/>
                        </a:rPr>
                        <a:t>	</a:t>
                      </a:r>
                      <a:r>
                        <a:rPr lang="en-US" sz="1050" b="0" dirty="0">
                          <a:solidFill>
                            <a:srgbClr val="333B50"/>
                          </a:solidFill>
                          <a:latin typeface="Futura PT Light" panose="020B0402020204020303" pitchFamily="34" charset="0"/>
                        </a:rPr>
                        <a:t>Aug 1999 – Nov 2002</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r h="104120">
                <a:tc>
                  <a:txBody>
                    <a:bodyPr/>
                    <a:lstStyle/>
                    <a:p>
                      <a:pPr marL="112713" marR="0" lvl="0" indent="-112713" algn="l" defTabSz="777240" rtl="0" eaLnBrk="1" fontAlgn="auto" latinLnBrk="0" hangingPunct="1">
                        <a:lnSpc>
                          <a:spcPct val="100000"/>
                        </a:lnSpc>
                        <a:spcBef>
                          <a:spcPts val="0"/>
                        </a:spcBef>
                        <a:spcAft>
                          <a:spcPts val="0"/>
                        </a:spcAft>
                        <a:buClrTx/>
                        <a:buSzTx/>
                        <a:buFontTx/>
                        <a:buChar char="-"/>
                        <a:tabLst>
                          <a:tab pos="4344988" algn="r"/>
                        </a:tabLst>
                        <a:defRPr/>
                      </a:pPr>
                      <a:r>
                        <a:rPr lang="en-US" sz="1000" b="0" dirty="0">
                          <a:solidFill>
                            <a:srgbClr val="333B50"/>
                          </a:solidFill>
                          <a:latin typeface="Futura PT Light" panose="020B0402020204020303" pitchFamily="34" charset="0"/>
                        </a:rPr>
                        <a:t>Key team member on the Booz|Allen|Hamilton Process Engineering Team</a:t>
                      </a:r>
                    </a:p>
                    <a:p>
                      <a:pPr marL="112713" indent="-112713">
                        <a:buFontTx/>
                        <a:buChar char="-"/>
                        <a:tabLst>
                          <a:tab pos="4344988" algn="r"/>
                        </a:tabLst>
                      </a:pPr>
                      <a:r>
                        <a:rPr lang="en-US" sz="1000" b="0" dirty="0">
                          <a:solidFill>
                            <a:srgbClr val="333B50"/>
                          </a:solidFill>
                          <a:latin typeface="Futura PT Light" panose="020B0402020204020303" pitchFamily="34" charset="0"/>
                        </a:rPr>
                        <a:t>Scored a perfect win rate for proposals, securing multi-million-dollar contracts for cutting-edge outsourcing and privatization projects in Executive Branch and Defense sectors</a:t>
                      </a:r>
                    </a:p>
                    <a:p>
                      <a:pPr marL="112713" indent="-112713">
                        <a:buFontTx/>
                        <a:buChar char="-"/>
                        <a:tabLst>
                          <a:tab pos="4344988" algn="r"/>
                        </a:tabLst>
                      </a:pPr>
                      <a:r>
                        <a:rPr lang="en-US" sz="1000" b="0" dirty="0">
                          <a:solidFill>
                            <a:srgbClr val="333B50"/>
                          </a:solidFill>
                          <a:latin typeface="Futura PT Light" panose="020B0402020204020303" pitchFamily="34" charset="0"/>
                        </a:rPr>
                        <a:t>Reimagined the design of DOD’s Document Automation and Production Service reducing staffing from 1400 to 750 staff and locations from 224 to 113 while maintain service levels, resulting in DAPS being recognized as DOD’s most efficient organization in 2009</a:t>
                      </a:r>
                    </a:p>
                    <a:p>
                      <a:pPr marL="112713" marR="0" lvl="0" indent="-112713" algn="l" defTabSz="777240" rtl="0" eaLnBrk="1" fontAlgn="auto" latinLnBrk="0" hangingPunct="1">
                        <a:lnSpc>
                          <a:spcPct val="100000"/>
                        </a:lnSpc>
                        <a:spcBef>
                          <a:spcPts val="0"/>
                        </a:spcBef>
                        <a:spcAft>
                          <a:spcPts val="0"/>
                        </a:spcAft>
                        <a:buClrTx/>
                        <a:buSzTx/>
                        <a:buFontTx/>
                        <a:buChar char="-"/>
                        <a:tabLst>
                          <a:tab pos="4344988" algn="r"/>
                        </a:tabLst>
                        <a:defRPr/>
                      </a:pPr>
                      <a:r>
                        <a:rPr lang="en-US" sz="1000" b="0" dirty="0">
                          <a:solidFill>
                            <a:srgbClr val="333B50"/>
                          </a:solidFill>
                          <a:latin typeface="Futura PT Light" panose="020B0402020204020303" pitchFamily="34" charset="0"/>
                        </a:rPr>
                        <a:t>Lead a comprehensive NASA-wide workforce plan for NASA HR, under direction of Administrator Sean O’Keefe, published on the public-facing nasapeople site. This study reinforced NASA’s strategy to increase STEM partnerships with schools and universities.  </a:t>
                      </a:r>
                    </a:p>
                    <a:p>
                      <a:pPr marL="112713" indent="-112713">
                        <a:buFontTx/>
                        <a:buChar char="-"/>
                        <a:tabLst>
                          <a:tab pos="4344988" algn="r"/>
                        </a:tabLst>
                      </a:pPr>
                      <a:r>
                        <a:rPr lang="en-US" sz="1000" b="0" dirty="0">
                          <a:solidFill>
                            <a:srgbClr val="333B50"/>
                          </a:solidFill>
                          <a:latin typeface="Futura PT Light" panose="020B0402020204020303" pitchFamily="34" charset="0"/>
                        </a:rPr>
                        <a:t>Conduct numerous outsourcing and privatization studies for Executive Branch and Defense agencies maintaining a 100% record of retaining operations in-house within Government.</a:t>
                      </a:r>
                    </a:p>
                    <a:p>
                      <a:pPr marL="112713" indent="-112713">
                        <a:buFontTx/>
                        <a:buChar char="-"/>
                        <a:tabLst>
                          <a:tab pos="4344988" algn="r"/>
                        </a:tabLst>
                      </a:pPr>
                      <a:r>
                        <a:rPr lang="en-US" sz="1000" b="0" dirty="0">
                          <a:solidFill>
                            <a:srgbClr val="333B50"/>
                          </a:solidFill>
                          <a:latin typeface="Futura PT Light" panose="020B0402020204020303" pitchFamily="34" charset="0"/>
                        </a:rPr>
                        <a:t>Develop processes and criteria for clients to meet requirements of the Federal Activities Inventory Reform (FAIR) Act of 1998. Create inventories for NASA, IRS Agency-Wide Shared Services, Health and Human Services (DHS) Indian Health Services (IHS) </a:t>
                      </a:r>
                    </a:p>
                    <a:p>
                      <a:pPr marL="112713" indent="-112713">
                        <a:buFontTx/>
                        <a:buChar char="-"/>
                        <a:tabLst>
                          <a:tab pos="4344988" algn="r"/>
                        </a:tabLst>
                      </a:pPr>
                      <a:r>
                        <a:rPr lang="en-US" sz="1000" b="0" dirty="0">
                          <a:solidFill>
                            <a:srgbClr val="333B50"/>
                          </a:solidFill>
                          <a:latin typeface="Futura PT Light" panose="020B0402020204020303" pitchFamily="34" charset="0"/>
                        </a:rPr>
                        <a:t>Author and Developer of the DAPS Workload and Performance Analysis Database to include capabilities for Sensitivity Analysis of performance standards and business processes, Staffing Solutions based on Workload Analysis, Business Process Reengineering, Queuing Theory Analysis, and many more functions.</a:t>
                      </a:r>
                    </a:p>
                    <a:p>
                      <a:pPr marL="112713" indent="-112713">
                        <a:buFontTx/>
                        <a:buChar char="-"/>
                        <a:tabLst>
                          <a:tab pos="4344988" algn="r"/>
                        </a:tabLst>
                      </a:pPr>
                      <a:r>
                        <a:rPr lang="en-US" sz="1000" b="0" dirty="0">
                          <a:solidFill>
                            <a:srgbClr val="333B50"/>
                          </a:solidFill>
                          <a:latin typeface="Futura PT Light" panose="020B0402020204020303" pitchFamily="34" charset="0"/>
                        </a:rPr>
                        <a:t>Develop database-driven tools for Management Consulting to include capabilities for Workload Analysis, Process Sensitivity Analysis, Agency Crosswalks, and Study Auditing.</a:t>
                      </a:r>
                    </a:p>
                    <a:p>
                      <a:pPr marL="112713" indent="-112713">
                        <a:buFontTx/>
                        <a:buChar char="-"/>
                        <a:tabLst>
                          <a:tab pos="4344988" algn="r"/>
                        </a:tabLst>
                      </a:pPr>
                      <a:r>
                        <a:rPr lang="en-US" sz="1000" b="0" dirty="0">
                          <a:solidFill>
                            <a:srgbClr val="333B50"/>
                          </a:solidFill>
                          <a:latin typeface="Futura PT Light" panose="020B0402020204020303" pitchFamily="34" charset="0"/>
                        </a:rPr>
                        <a:t>Conduct multiple Team-wide training on all database tools developed for the firm.</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4142573"/>
                  </a:ext>
                </a:extLst>
              </a:tr>
              <a:tr h="104120">
                <a:tc>
                  <a:txBody>
                    <a:bodyPr/>
                    <a:lstStyle/>
                    <a:p>
                      <a:pPr>
                        <a:tabLst>
                          <a:tab pos="4344988" algn="r"/>
                        </a:tabLst>
                      </a:pPr>
                      <a:r>
                        <a:rPr lang="en-US" sz="1050" b="0" dirty="0">
                          <a:solidFill>
                            <a:srgbClr val="333B50"/>
                          </a:solidFill>
                          <a:latin typeface="Futura PT Light" panose="020B0402020204020303" pitchFamily="34" charset="0"/>
                        </a:rPr>
                        <a:t>Business Strategist – </a:t>
                      </a:r>
                      <a:r>
                        <a:rPr lang="en-US" sz="1050" b="0" dirty="0">
                          <a:solidFill>
                            <a:srgbClr val="3CB371"/>
                          </a:solidFill>
                          <a:latin typeface="Futura PT Light" panose="020B0402020204020303" pitchFamily="34" charset="0"/>
                        </a:rPr>
                        <a:t>Faryna &amp; Associates</a:t>
                      </a:r>
                      <a:r>
                        <a:rPr lang="en-US" sz="1050" b="0" dirty="0">
                          <a:solidFill>
                            <a:srgbClr val="00D646"/>
                          </a:solidFill>
                          <a:latin typeface="Futura PT Light" panose="020B0402020204020303" pitchFamily="34" charset="0"/>
                        </a:rPr>
                        <a:t>	</a:t>
                      </a:r>
                      <a:r>
                        <a:rPr lang="en-US" sz="1050" b="0" dirty="0">
                          <a:solidFill>
                            <a:srgbClr val="333B50"/>
                          </a:solidFill>
                          <a:latin typeface="Futura PT Light" panose="020B0402020204020303" pitchFamily="34" charset="0"/>
                        </a:rPr>
                        <a:t>Oct 1999 – Dec 2006</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8223559"/>
                  </a:ext>
                </a:extLst>
              </a:tr>
              <a:tr h="104120">
                <a:tc>
                  <a:txBody>
                    <a:bodyPr/>
                    <a:lstStyle/>
                    <a:p>
                      <a:pPr marL="112713" indent="-112713">
                        <a:buFontTx/>
                        <a:buChar char="-"/>
                        <a:tabLst>
                          <a:tab pos="4344988" algn="r"/>
                        </a:tabLst>
                      </a:pPr>
                      <a:r>
                        <a:rPr lang="en-US" sz="1000" b="0" dirty="0">
                          <a:solidFill>
                            <a:srgbClr val="333B50"/>
                          </a:solidFill>
                          <a:latin typeface="Futura PT Light" panose="020B0402020204020303" pitchFamily="34" charset="0"/>
                        </a:rPr>
                        <a:t>Facilitate creation of Roll Call's rcjobs.com, revolutionizing the Congressional job market with tailored functionality, ensuring anonymity and security. This new site single-handedly sustained Roll Call's profitability during the 2001 anthrax scare as paper delivery paused.</a:t>
                      </a:r>
                    </a:p>
                    <a:p>
                      <a:pPr marL="112713" indent="-112713">
                        <a:buFontTx/>
                        <a:buChar char="-"/>
                        <a:tabLst>
                          <a:tab pos="4344988" algn="r"/>
                        </a:tabLst>
                      </a:pPr>
                      <a:r>
                        <a:rPr lang="en-US" sz="1000" b="0" dirty="0">
                          <a:solidFill>
                            <a:srgbClr val="333B50"/>
                          </a:solidFill>
                          <a:latin typeface="Futura PT Light" panose="020B0402020204020303" pitchFamily="34" charset="0"/>
                        </a:rPr>
                        <a:t>Craft and deliver a comprehensive training for all staff in the Bucharest, Romania office on client interface, communication styles, customer service, and the organization’s strategy and business objectives to create a positive organizational culture.</a:t>
                      </a:r>
                    </a:p>
                    <a:p>
                      <a:pPr marL="112713" marR="0" lvl="0" indent="-112713" algn="l" defTabSz="777240" rtl="0" eaLnBrk="1" fontAlgn="auto" latinLnBrk="0" hangingPunct="1">
                        <a:lnSpc>
                          <a:spcPct val="100000"/>
                        </a:lnSpc>
                        <a:spcBef>
                          <a:spcPts val="0"/>
                        </a:spcBef>
                        <a:spcAft>
                          <a:spcPts val="0"/>
                        </a:spcAft>
                        <a:buClrTx/>
                        <a:buSzTx/>
                        <a:buFontTx/>
                        <a:buChar char="-"/>
                        <a:tabLst>
                          <a:tab pos="4344988" algn="r"/>
                        </a:tabLst>
                        <a:defRPr/>
                      </a:pPr>
                      <a:r>
                        <a:rPr lang="en-US" sz="1000" b="0" dirty="0">
                          <a:solidFill>
                            <a:srgbClr val="333B50"/>
                          </a:solidFill>
                          <a:latin typeface="Futura PT Light" panose="020B0402020204020303" pitchFamily="34" charset="0"/>
                        </a:rPr>
                        <a:t>Develop client relationships to ensure satisfaction of technology solutions and business growth for clients such as the Propane Education and Research Council.</a:t>
                      </a:r>
                    </a:p>
                    <a:p>
                      <a:pPr marL="112713" indent="-112713">
                        <a:buFontTx/>
                        <a:buChar char="-"/>
                        <a:tabLst>
                          <a:tab pos="4344988" algn="r"/>
                        </a:tabLst>
                      </a:pPr>
                      <a:r>
                        <a:rPr lang="en-US" sz="1000" b="0" dirty="0">
                          <a:solidFill>
                            <a:srgbClr val="333B50"/>
                          </a:solidFill>
                          <a:latin typeface="Futura PT Light" panose="020B0402020204020303" pitchFamily="34" charset="0"/>
                        </a:rPr>
                        <a:t>Market firm's eBusiness capabilities and products such as Virtual Team Room (VTR) through production and execution of client presentations and proposals. Lead business development efforts to increase client awareness of firm and engagements.</a:t>
                      </a:r>
                    </a:p>
                    <a:p>
                      <a:pPr marL="112713" indent="-112713">
                        <a:buFontTx/>
                        <a:buChar char="-"/>
                        <a:tabLst>
                          <a:tab pos="4344988" algn="r"/>
                        </a:tabLst>
                      </a:pPr>
                      <a:r>
                        <a:rPr lang="en-US" sz="1000" b="0" dirty="0">
                          <a:solidFill>
                            <a:srgbClr val="333B50"/>
                          </a:solidFill>
                          <a:latin typeface="Futura PT Light" panose="020B0402020204020303" pitchFamily="34" charset="0"/>
                        </a:rPr>
                        <a:t>Develop and produce Business Plans, Strategic Plans, and Internet Presence Plans</a:t>
                      </a:r>
                    </a:p>
                    <a:p>
                      <a:pPr marL="112713" indent="-112713">
                        <a:buFontTx/>
                        <a:buChar char="-"/>
                        <a:tabLst>
                          <a:tab pos="4344988" algn="r"/>
                        </a:tabLst>
                      </a:pPr>
                      <a:r>
                        <a:rPr lang="en-US" sz="1000" b="0" dirty="0">
                          <a:solidFill>
                            <a:srgbClr val="333B50"/>
                          </a:solidFill>
                          <a:latin typeface="Futura PT Light" panose="020B0402020204020303" pitchFamily="34" charset="0"/>
                        </a:rPr>
                        <a:t>Conduct client strategic planning sessions to meet goals such as market penetration.</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8890787"/>
                  </a:ext>
                </a:extLst>
              </a:tr>
              <a:tr h="104120">
                <a:tc>
                  <a:txBody>
                    <a:bodyPr/>
                    <a:lstStyle/>
                    <a:p>
                      <a:pPr>
                        <a:tabLst>
                          <a:tab pos="4344988" algn="r"/>
                        </a:tabLst>
                      </a:pPr>
                      <a:r>
                        <a:rPr lang="en-US" sz="1050" b="0" dirty="0">
                          <a:solidFill>
                            <a:srgbClr val="333B50"/>
                          </a:solidFill>
                          <a:latin typeface="Futura PT Light" panose="020B0402020204020303" pitchFamily="34" charset="0"/>
                        </a:rPr>
                        <a:t>Management Analyst – </a:t>
                      </a:r>
                      <a:r>
                        <a:rPr lang="en-US" sz="1050" b="0" dirty="0">
                          <a:solidFill>
                            <a:srgbClr val="3CB371"/>
                          </a:solidFill>
                          <a:latin typeface="Futura PT Light" panose="020B0402020204020303" pitchFamily="34" charset="0"/>
                        </a:rPr>
                        <a:t>Management Analysis, Inc.</a:t>
                      </a:r>
                      <a:r>
                        <a:rPr lang="en-US" sz="1050" b="0" dirty="0">
                          <a:solidFill>
                            <a:srgbClr val="00D646"/>
                          </a:solidFill>
                          <a:latin typeface="Futura PT Light" panose="020B0402020204020303" pitchFamily="34" charset="0"/>
                        </a:rPr>
                        <a:t>	</a:t>
                      </a:r>
                      <a:r>
                        <a:rPr lang="en-US" sz="1050" b="0" dirty="0">
                          <a:solidFill>
                            <a:srgbClr val="333B50"/>
                          </a:solidFill>
                          <a:latin typeface="Futura PT Light" panose="020B0402020204020303" pitchFamily="34" charset="0"/>
                        </a:rPr>
                        <a:t>Mar 1998 – Aug 1999</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2667285"/>
                  </a:ext>
                </a:extLst>
              </a:tr>
              <a:tr h="104120">
                <a:tc>
                  <a:txBody>
                    <a:bodyPr/>
                    <a:lstStyle/>
                    <a:p>
                      <a:pPr marL="112713" indent="-112713">
                        <a:buFontTx/>
                        <a:buChar char="-"/>
                        <a:tabLst>
                          <a:tab pos="4344988" algn="r"/>
                        </a:tabLst>
                      </a:pPr>
                      <a:r>
                        <a:rPr lang="en-US" sz="1000" b="0" dirty="0">
                          <a:solidFill>
                            <a:srgbClr val="333B50"/>
                          </a:solidFill>
                          <a:latin typeface="Futura PT Light" panose="020B0402020204020303" pitchFamily="34" charset="0"/>
                        </a:rPr>
                        <a:t>Conduct numerous outsourcing and privatization studies including the largest at the time for the Army’s Training Doctrine and Command bases including all Department of Logistics and Public Works functions. All other consultants were assigned up to 4 bases to support whereas I was asked to support and lead key client interface and data analysis for all 12.</a:t>
                      </a:r>
                    </a:p>
                    <a:p>
                      <a:pPr marL="112713" indent="-112713">
                        <a:buFontTx/>
                        <a:buChar char="-"/>
                        <a:tabLst>
                          <a:tab pos="4344988" algn="r"/>
                        </a:tabLst>
                      </a:pPr>
                      <a:r>
                        <a:rPr lang="en-US" sz="1000" b="0" dirty="0">
                          <a:solidFill>
                            <a:srgbClr val="333B50"/>
                          </a:solidFill>
                          <a:latin typeface="Futura PT Light" panose="020B0402020204020303" pitchFamily="34" charset="0"/>
                        </a:rPr>
                        <a:t>Streamline creation of Quality Assurance Surveillance Plans and Contract Data Requirement List development by automating processes using a database-driven approach, increasing firm-wide consistency. Train all staff on use of developed tools.</a:t>
                      </a:r>
                    </a:p>
                    <a:p>
                      <a:pPr marL="112713" indent="-112713">
                        <a:buFontTx/>
                        <a:buChar char="-"/>
                        <a:tabLst>
                          <a:tab pos="4344988" algn="r"/>
                        </a:tabLst>
                      </a:pPr>
                      <a:r>
                        <a:rPr lang="en-US" sz="1000" b="0" dirty="0">
                          <a:solidFill>
                            <a:srgbClr val="333B50"/>
                          </a:solidFill>
                          <a:latin typeface="Futura PT Light" panose="020B0402020204020303" pitchFamily="34" charset="0"/>
                        </a:rPr>
                        <a:t>100% on-time delivery of Performance Work Statements, Most Efficient Organization designs, and other deliverables for clients with diverse functions in logistics, public works, industrial hygiene, occupational medicine, and other installation services.</a:t>
                      </a:r>
                    </a:p>
                  </a:txBody>
                  <a:tcPr marL="0" marR="0"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8554237"/>
                  </a:ext>
                </a:extLst>
              </a:tr>
            </a:tbl>
          </a:graphicData>
        </a:graphic>
      </p:graphicFrame>
      <p:graphicFrame>
        <p:nvGraphicFramePr>
          <p:cNvPr id="44" name="Table 43">
            <a:extLst>
              <a:ext uri="{FF2B5EF4-FFF2-40B4-BE49-F238E27FC236}">
                <a16:creationId xmlns:a16="http://schemas.microsoft.com/office/drawing/2014/main" id="{E0DE22D9-63FC-3DE5-9772-D717101CF7F6}"/>
              </a:ext>
            </a:extLst>
          </p:cNvPr>
          <p:cNvGraphicFramePr>
            <a:graphicFrameLocks noGrp="1"/>
          </p:cNvGraphicFramePr>
          <p:nvPr>
            <p:extLst>
              <p:ext uri="{D42A27DB-BD31-4B8C-83A1-F6EECF244321}">
                <p14:modId xmlns:p14="http://schemas.microsoft.com/office/powerpoint/2010/main" val="2883828183"/>
              </p:ext>
            </p:extLst>
          </p:nvPr>
        </p:nvGraphicFramePr>
        <p:xfrm>
          <a:off x="5007720" y="735383"/>
          <a:ext cx="2560320" cy="914400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3041781250"/>
                    </a:ext>
                  </a:extLst>
                </a:gridCol>
              </a:tblGrid>
              <a:tr h="182880">
                <a:tc>
                  <a:txBody>
                    <a:bodyPr/>
                    <a:lstStyle/>
                    <a:p>
                      <a:r>
                        <a:rPr lang="en-US" sz="1100" b="0" dirty="0">
                          <a:solidFill>
                            <a:schemeClr val="bg1"/>
                          </a:solidFill>
                          <a:latin typeface="Futura PT Book" panose="020B0502020204020303" pitchFamily="34" charset="0"/>
                        </a:rPr>
                        <a:t>SKILLS</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a:tabLst>
                          <a:tab pos="171450" algn="l"/>
                        </a:tabLst>
                      </a:pPr>
                      <a:r>
                        <a:rPr lang="en-US" sz="1050" b="0" dirty="0">
                          <a:solidFill>
                            <a:srgbClr val="3CB371"/>
                          </a:solidFill>
                          <a:latin typeface="Futura PT Light" panose="020B0402020204020303" pitchFamily="34" charset="0"/>
                        </a:rPr>
                        <a:t>Communications</a:t>
                      </a:r>
                      <a:endParaRPr lang="en-US" sz="1050" b="0" dirty="0">
                        <a:solidFill>
                          <a:schemeClr val="bg1"/>
                        </a:solidFill>
                        <a:latin typeface="Futura PT Light" panose="020B0402020204020303" pitchFamily="34" charset="0"/>
                      </a:endParaRPr>
                    </a:p>
                    <a:p>
                      <a:pPr marL="171450" indent="-171450">
                        <a:buFontTx/>
                        <a:buChar char="-"/>
                        <a:tabLst>
                          <a:tab pos="171450" algn="l"/>
                        </a:tabLst>
                      </a:pPr>
                      <a:r>
                        <a:rPr lang="en-US" sz="1050" b="0" dirty="0">
                          <a:solidFill>
                            <a:schemeClr val="bg1"/>
                          </a:solidFill>
                          <a:latin typeface="Futura PT Light" panose="020B0402020204020303" pitchFamily="34" charset="0"/>
                        </a:rPr>
                        <a:t>Regularly brief high-ranking Members of Congress and Leadership, Committees such as the Committee on House Administration and the Appropriations Committee,  International Parliamentarians, Congressional Officers, and Congressional Officials. </a:t>
                      </a:r>
                    </a:p>
                    <a:p>
                      <a:pPr marL="171450" indent="-171450">
                        <a:buFontTx/>
                        <a:buChar char="-"/>
                        <a:tabLst>
                          <a:tab pos="171450" algn="l"/>
                        </a:tabLst>
                      </a:pPr>
                      <a:r>
                        <a:rPr lang="en-US" sz="1050" b="0" dirty="0">
                          <a:solidFill>
                            <a:schemeClr val="bg1"/>
                          </a:solidFill>
                          <a:latin typeface="Futura PT Light" panose="020B0402020204020303" pitchFamily="34" charset="0"/>
                        </a:rPr>
                        <a:t>Superior strategic, visual, presentation, facilitation, writing and graphic design skills</a:t>
                      </a:r>
                    </a:p>
                    <a:p>
                      <a:pPr marL="171450" marR="0" lvl="0" indent="-171450" algn="l" defTabSz="777240" rtl="0" eaLnBrk="1" fontAlgn="auto" latinLnBrk="0" hangingPunct="1">
                        <a:lnSpc>
                          <a:spcPct val="100000"/>
                        </a:lnSpc>
                        <a:spcBef>
                          <a:spcPts val="0"/>
                        </a:spcBef>
                        <a:spcAft>
                          <a:spcPts val="0"/>
                        </a:spcAft>
                        <a:buClrTx/>
                        <a:buSzTx/>
                        <a:buFontTx/>
                        <a:buChar char="-"/>
                        <a:tabLst>
                          <a:tab pos="171450" algn="l"/>
                        </a:tabLst>
                        <a:defRPr/>
                      </a:pPr>
                      <a:r>
                        <a:rPr lang="en-US" sz="1050" b="0" dirty="0">
                          <a:solidFill>
                            <a:schemeClr val="bg1"/>
                          </a:solidFill>
                          <a:latin typeface="Futura PT Light" panose="020B0402020204020303" pitchFamily="34" charset="0"/>
                        </a:rPr>
                        <a:t>Ability to tell stories with information and data using superior strategic, visual, presentation, facilitation, writing and graphic design skills</a:t>
                      </a:r>
                    </a:p>
                    <a:p>
                      <a:pPr marL="339725" indent="-171450">
                        <a:buFontTx/>
                        <a:buChar char="-"/>
                        <a:tabLst>
                          <a:tab pos="339725" algn="l"/>
                        </a:tabLst>
                      </a:pPr>
                      <a:r>
                        <a:rPr lang="en-US" sz="1050" b="0" dirty="0">
                          <a:solidFill>
                            <a:schemeClr val="bg1"/>
                          </a:solidFill>
                          <a:latin typeface="Futura PT Light" panose="020B0402020204020303" pitchFamily="34" charset="0"/>
                        </a:rPr>
                        <a:t>Strategic communications to staff and leaders that cultivate a culture aligning with the vision and values of the organization</a:t>
                      </a:r>
                    </a:p>
                    <a:p>
                      <a:pPr marL="339725" indent="-171450">
                        <a:buFontTx/>
                        <a:buChar char="-"/>
                        <a:tabLst>
                          <a:tab pos="339725" algn="l"/>
                        </a:tabLst>
                      </a:pPr>
                      <a:r>
                        <a:rPr lang="en-US" sz="1050" b="0" dirty="0">
                          <a:solidFill>
                            <a:schemeClr val="bg1"/>
                          </a:solidFill>
                          <a:latin typeface="Futura PT Light" panose="020B0402020204020303" pitchFamily="34" charset="0"/>
                        </a:rPr>
                        <a:t>Visual communication in a way that is easily understood by all staff and stakeholders.</a:t>
                      </a:r>
                    </a:p>
                    <a:p>
                      <a:pPr marL="339725" marR="0" lvl="0" indent="-171450" algn="l" defTabSz="777240" rtl="0" eaLnBrk="1" fontAlgn="auto" latinLnBrk="0" hangingPunct="1">
                        <a:lnSpc>
                          <a:spcPct val="100000"/>
                        </a:lnSpc>
                        <a:spcBef>
                          <a:spcPts val="0"/>
                        </a:spcBef>
                        <a:spcAft>
                          <a:spcPts val="0"/>
                        </a:spcAft>
                        <a:buClrTx/>
                        <a:buSzTx/>
                        <a:buFontTx/>
                        <a:buChar char="-"/>
                        <a:tabLst>
                          <a:tab pos="339725" algn="l"/>
                        </a:tabLst>
                        <a:defRPr/>
                      </a:pPr>
                      <a:r>
                        <a:rPr lang="en-US" sz="1050" b="0" dirty="0">
                          <a:solidFill>
                            <a:schemeClr val="bg1"/>
                          </a:solidFill>
                          <a:latin typeface="Futura PT Light" panose="020B0402020204020303" pitchFamily="34" charset="0"/>
                        </a:rPr>
                        <a:t>End-to-end production and facilitation of all-staff presentations, offsite sessions, stakeholder briefings, and events</a:t>
                      </a:r>
                    </a:p>
                    <a:p>
                      <a:pPr marL="339725" marR="0" lvl="0" indent="-171450" algn="l" defTabSz="777240" rtl="0" eaLnBrk="1" fontAlgn="auto" latinLnBrk="0" hangingPunct="1">
                        <a:lnSpc>
                          <a:spcPct val="100000"/>
                        </a:lnSpc>
                        <a:spcBef>
                          <a:spcPts val="0"/>
                        </a:spcBef>
                        <a:spcAft>
                          <a:spcPts val="0"/>
                        </a:spcAft>
                        <a:buClrTx/>
                        <a:buSzTx/>
                        <a:buFontTx/>
                        <a:buChar char="-"/>
                        <a:tabLst>
                          <a:tab pos="339725" algn="l"/>
                        </a:tabLst>
                        <a:defRPr/>
                      </a:pPr>
                      <a:r>
                        <a:rPr lang="en-US" sz="1050" b="0" dirty="0">
                          <a:solidFill>
                            <a:schemeClr val="bg1"/>
                          </a:solidFill>
                          <a:latin typeface="Futura PT Light" panose="020B0402020204020303" pitchFamily="34" charset="0"/>
                        </a:rPr>
                        <a:t>Unrivaled production of white-papers and analyses for internal and external use.</a:t>
                      </a:r>
                    </a:p>
                    <a:p>
                      <a:pPr marL="339725" marR="0" lvl="0" indent="-171450" algn="l" defTabSz="777240" rtl="0" eaLnBrk="1" fontAlgn="auto" latinLnBrk="0" hangingPunct="1">
                        <a:lnSpc>
                          <a:spcPct val="100000"/>
                        </a:lnSpc>
                        <a:spcBef>
                          <a:spcPts val="0"/>
                        </a:spcBef>
                        <a:spcAft>
                          <a:spcPts val="0"/>
                        </a:spcAft>
                        <a:buClrTx/>
                        <a:buSzTx/>
                        <a:buFontTx/>
                        <a:buChar char="-"/>
                        <a:tabLst>
                          <a:tab pos="339725" algn="l"/>
                        </a:tabLst>
                        <a:defRPr/>
                      </a:pPr>
                      <a:r>
                        <a:rPr lang="en-US" sz="1050" b="0" dirty="0">
                          <a:solidFill>
                            <a:schemeClr val="bg1"/>
                          </a:solidFill>
                          <a:latin typeface="Futura PT Light" panose="020B0402020204020303" pitchFamily="34" charset="0"/>
                        </a:rPr>
                        <a:t>An ability to couple design with strategy.</a:t>
                      </a:r>
                    </a:p>
                    <a:p>
                      <a:pPr marL="0" indent="0">
                        <a:spcBef>
                          <a:spcPts val="300"/>
                        </a:spcBef>
                        <a:buFontTx/>
                        <a:buNone/>
                        <a:tabLst>
                          <a:tab pos="171450" algn="l"/>
                        </a:tabLst>
                      </a:pPr>
                      <a:r>
                        <a:rPr lang="en-US" sz="1050" b="0" dirty="0">
                          <a:solidFill>
                            <a:srgbClr val="3CB371"/>
                          </a:solidFill>
                          <a:latin typeface="Futura PT Light" panose="020B0402020204020303" pitchFamily="34" charset="0"/>
                        </a:rPr>
                        <a:t>Leadership</a:t>
                      </a:r>
                    </a:p>
                    <a:p>
                      <a:pPr marL="0" indent="0">
                        <a:buFontTx/>
                        <a:buNone/>
                        <a:tabLst>
                          <a:tab pos="171450" algn="l"/>
                        </a:tabLst>
                      </a:pPr>
                      <a:r>
                        <a:rPr lang="en-US" sz="1050" b="0" dirty="0">
                          <a:solidFill>
                            <a:schemeClr val="bg1"/>
                          </a:solidFill>
                          <a:latin typeface="Futura PT Light" panose="020B0402020204020303" pitchFamily="34" charset="0"/>
                        </a:rPr>
                        <a:t>	Demonstrated mentorship situational leadership, 	and ability to improve employee engagement</a:t>
                      </a:r>
                    </a:p>
                    <a:p>
                      <a:pPr marL="0" indent="0">
                        <a:spcBef>
                          <a:spcPts val="300"/>
                        </a:spcBef>
                        <a:buFontTx/>
                        <a:buNone/>
                        <a:tabLst>
                          <a:tab pos="171450" algn="l"/>
                        </a:tabLst>
                      </a:pPr>
                      <a:r>
                        <a:rPr lang="en-US" sz="1050" b="0" dirty="0">
                          <a:solidFill>
                            <a:srgbClr val="3CB371"/>
                          </a:solidFill>
                          <a:latin typeface="Futura PT Light" panose="020B0402020204020303" pitchFamily="34" charset="0"/>
                        </a:rPr>
                        <a:t>Business</a:t>
                      </a:r>
                    </a:p>
                    <a:p>
                      <a:pPr marL="174625" indent="0">
                        <a:buFontTx/>
                        <a:buNone/>
                        <a:tabLst>
                          <a:tab pos="171450" algn="l"/>
                        </a:tabLst>
                      </a:pPr>
                      <a:r>
                        <a:rPr lang="en-US" sz="1050" b="0" dirty="0">
                          <a:solidFill>
                            <a:schemeClr val="bg1"/>
                          </a:solidFill>
                          <a:latin typeface="Futura PT Light" panose="020B0402020204020303" pitchFamily="34" charset="0"/>
                        </a:rPr>
                        <a:t>Strategic Planning | Customer Experience |  Change Management | Data Visualization | Organizational  Design | Open Data |Data Governance | Process Reengineering | Continuous Improvement | Branding | Marketing |Market Analysis | Risk Management | Investment Planning | Performance and Satisfaction Measurement | Investment Planning | Best Practices/ Benchmarking | Workload &amp; Workforce Analysis | Business Process Re-engineering | Outsourcing &amp; Privatization | Operations Research | Training Development &amp; Delivery | Inter-Agency Collaboration | Business Case Analysis | Internal Controls | Industrial Engineering | Building CX, Risk, Measurement, and  Project Management Capabilities</a:t>
                      </a:r>
                    </a:p>
                    <a:p>
                      <a:pPr marL="0" indent="0">
                        <a:spcBef>
                          <a:spcPts val="300"/>
                        </a:spcBef>
                        <a:buFontTx/>
                        <a:buNone/>
                        <a:tabLst>
                          <a:tab pos="171450" algn="l"/>
                        </a:tabLst>
                      </a:pPr>
                      <a:r>
                        <a:rPr lang="en-US" sz="1050" b="0" dirty="0">
                          <a:solidFill>
                            <a:srgbClr val="3CB371"/>
                          </a:solidFill>
                          <a:latin typeface="Futura PT Light" panose="020B0402020204020303" pitchFamily="34" charset="0"/>
                        </a:rPr>
                        <a:t>Programs &amp; Software</a:t>
                      </a:r>
                    </a:p>
                    <a:p>
                      <a:pPr marL="171450" indent="-171450">
                        <a:buClr>
                          <a:schemeClr val="bg1"/>
                        </a:buClr>
                        <a:buFontTx/>
                        <a:buChar char="-"/>
                        <a:tabLst>
                          <a:tab pos="171450" algn="l"/>
                        </a:tabLst>
                      </a:pPr>
                      <a:r>
                        <a:rPr lang="en-US" sz="1050" b="0" dirty="0">
                          <a:solidFill>
                            <a:srgbClr val="3CB371"/>
                          </a:solidFill>
                          <a:latin typeface="Futura PT Light" panose="020B0402020204020303" pitchFamily="34" charset="0"/>
                        </a:rPr>
                        <a:t>Creative: </a:t>
                      </a:r>
                      <a:r>
                        <a:rPr lang="en-US" sz="1050" b="0" dirty="0">
                          <a:solidFill>
                            <a:schemeClr val="bg1"/>
                          </a:solidFill>
                          <a:latin typeface="Futura PT Light" panose="020B0402020204020303" pitchFamily="34" charset="0"/>
                        </a:rPr>
                        <a:t>Vyond Video, Audacity, StudioOne, and Adobe Creative Cloud including Illustrator, Photoshop, InDesign, Premier Pro, Acrobat Pro</a:t>
                      </a:r>
                    </a:p>
                    <a:p>
                      <a:pPr marL="171450" marR="0" lvl="0" indent="-171450" algn="l" defTabSz="777240" rtl="0" eaLnBrk="1" fontAlgn="auto" latinLnBrk="0" hangingPunct="1">
                        <a:lnSpc>
                          <a:spcPct val="100000"/>
                        </a:lnSpc>
                        <a:spcBef>
                          <a:spcPts val="0"/>
                        </a:spcBef>
                        <a:spcAft>
                          <a:spcPts val="0"/>
                        </a:spcAft>
                        <a:buClr>
                          <a:schemeClr val="bg1"/>
                        </a:buClr>
                        <a:buSzTx/>
                        <a:buFontTx/>
                        <a:buChar char="-"/>
                        <a:tabLst>
                          <a:tab pos="171450" algn="l"/>
                        </a:tabLst>
                        <a:defRPr/>
                      </a:pPr>
                      <a:r>
                        <a:rPr lang="en-US" sz="1050" b="0" dirty="0">
                          <a:solidFill>
                            <a:srgbClr val="3CB371"/>
                          </a:solidFill>
                          <a:latin typeface="Futura PT Light" panose="020B0402020204020303" pitchFamily="34" charset="0"/>
                        </a:rPr>
                        <a:t>Database/Analytics/BI: </a:t>
                      </a:r>
                      <a:r>
                        <a:rPr lang="en-US" sz="1050" b="0" dirty="0">
                          <a:solidFill>
                            <a:schemeClr val="bg1"/>
                          </a:solidFill>
                          <a:latin typeface="Futura PT Light" panose="020B0402020204020303" pitchFamily="34" charset="0"/>
                        </a:rPr>
                        <a:t>ArcGIS, PostgreSQL, MicroStrategy, PeopleSoft, Yellowfin, MATLAB, Crystal Reports, Google Analytics, SQL Server, RapidMiner, Tableau, Power BI, Oracle BI</a:t>
                      </a:r>
                    </a:p>
                    <a:p>
                      <a:pPr marL="171450" indent="-171450">
                        <a:buClr>
                          <a:schemeClr val="bg1"/>
                        </a:buClr>
                        <a:buFontTx/>
                        <a:buChar char="-"/>
                        <a:tabLst>
                          <a:tab pos="171450" algn="l"/>
                        </a:tabLst>
                      </a:pPr>
                      <a:r>
                        <a:rPr lang="en-US" sz="1050" b="0" dirty="0">
                          <a:solidFill>
                            <a:srgbClr val="3CB371"/>
                          </a:solidFill>
                          <a:latin typeface="Futura PT Light" panose="020B0402020204020303" pitchFamily="34" charset="0"/>
                        </a:rPr>
                        <a:t>Coding: </a:t>
                      </a:r>
                      <a:r>
                        <a:rPr lang="en-US" sz="1050" b="0" dirty="0">
                          <a:solidFill>
                            <a:schemeClr val="bg1"/>
                          </a:solidFill>
                          <a:latin typeface="Futura PT Light" panose="020B0402020204020303" pitchFamily="34" charset="0"/>
                        </a:rPr>
                        <a:t>SQL, Visual Basic, HTML, C++, Python</a:t>
                      </a:r>
                    </a:p>
                    <a:p>
                      <a:pPr marL="171450" indent="-171450">
                        <a:buClr>
                          <a:schemeClr val="bg1"/>
                        </a:buClr>
                        <a:buFontTx/>
                        <a:buChar char="-"/>
                        <a:tabLst>
                          <a:tab pos="171450" algn="l"/>
                        </a:tabLst>
                      </a:pPr>
                      <a:r>
                        <a:rPr lang="en-US" sz="1050" b="0" dirty="0">
                          <a:solidFill>
                            <a:srgbClr val="3CB371"/>
                          </a:solidFill>
                          <a:latin typeface="Futura PT Light" panose="020B0402020204020303" pitchFamily="34" charset="0"/>
                        </a:rPr>
                        <a:t>Office:</a:t>
                      </a:r>
                      <a:r>
                        <a:rPr lang="en-US" sz="1050" b="0" dirty="0">
                          <a:solidFill>
                            <a:schemeClr val="bg1"/>
                          </a:solidFill>
                          <a:latin typeface="Futura PT Light" panose="020B0402020204020303" pitchFamily="34" charset="0"/>
                        </a:rPr>
                        <a:t> MS Office 365 including MS Access, Project, Visio, MapPoint, OneDrive, SharePoint</a:t>
                      </a:r>
                    </a:p>
                  </a:txBody>
                  <a:tcPr marL="0" marR="0" marB="0">
                    <a:lnL w="12700" cmpd="sng">
                      <a:noFill/>
                    </a:lnL>
                    <a:lnR w="12700" cmpd="sng">
                      <a:noFill/>
                    </a:lnR>
                    <a:lnT w="31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3496644"/>
                  </a:ext>
                </a:extLst>
              </a:tr>
            </a:tbl>
          </a:graphicData>
        </a:graphic>
      </p:graphicFrame>
      <p:sp>
        <p:nvSpPr>
          <p:cNvPr id="6" name="Rectangle 5">
            <a:extLst>
              <a:ext uri="{FF2B5EF4-FFF2-40B4-BE49-F238E27FC236}">
                <a16:creationId xmlns:a16="http://schemas.microsoft.com/office/drawing/2014/main" id="{33207667-84A4-DBE9-141D-5138C1FADC50}"/>
              </a:ext>
            </a:extLst>
          </p:cNvPr>
          <p:cNvSpPr/>
          <p:nvPr/>
        </p:nvSpPr>
        <p:spPr>
          <a:xfrm>
            <a:off x="5329217" y="328286"/>
            <a:ext cx="2308324"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3CB371"/>
                </a:solidFill>
                <a:latin typeface="Futura PT Light" panose="020B0402020204020303" pitchFamily="34" charset="0"/>
              </a:rPr>
              <a:t>transforming ideas into results</a:t>
            </a:r>
            <a:endPar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endParaRPr>
          </a:p>
        </p:txBody>
      </p:sp>
      <p:pic>
        <p:nvPicPr>
          <p:cNvPr id="8" name="Picture 7" descr="A green triangle in a circle&#10;&#10;Description automatically generated">
            <a:extLst>
              <a:ext uri="{FF2B5EF4-FFF2-40B4-BE49-F238E27FC236}">
                <a16:creationId xmlns:a16="http://schemas.microsoft.com/office/drawing/2014/main" id="{374507B3-6A4D-19E0-7B8A-C49EF37AC7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7702" y="254661"/>
            <a:ext cx="370889" cy="418623"/>
          </a:xfrm>
          <a:prstGeom prst="rect">
            <a:avLst/>
          </a:prstGeom>
        </p:spPr>
      </p:pic>
    </p:spTree>
    <p:extLst>
      <p:ext uri="{BB962C8B-B14F-4D97-AF65-F5344CB8AC3E}">
        <p14:creationId xmlns:p14="http://schemas.microsoft.com/office/powerpoint/2010/main" val="102160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06036A-166C-74C2-79AE-66CEBF8132AF}"/>
              </a:ext>
            </a:extLst>
          </p:cNvPr>
          <p:cNvSpPr/>
          <p:nvPr/>
        </p:nvSpPr>
        <p:spPr>
          <a:xfrm>
            <a:off x="1" y="698575"/>
            <a:ext cx="7772400" cy="9359826"/>
          </a:xfrm>
          <a:prstGeom prst="rect">
            <a:avLst/>
          </a:prstGeom>
          <a:solidFill>
            <a:srgbClr val="333B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18B8054-8A9A-197E-99CA-13BCCFFCDA91}"/>
              </a:ext>
            </a:extLst>
          </p:cNvPr>
          <p:cNvSpPr/>
          <p:nvPr/>
        </p:nvSpPr>
        <p:spPr>
          <a:xfrm>
            <a:off x="286247" y="231706"/>
            <a:ext cx="4548146"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lIns="0" tIns="0" rIns="0" bIns="0" rtlCol="0" anchor="t" anchorCtr="0"/>
          <a:lstStyle/>
          <a:p>
            <a:r>
              <a:rPr lang="en-US" dirty="0">
                <a:solidFill>
                  <a:srgbClr val="333B50"/>
                </a:solidFill>
                <a:latin typeface="Futura PT Medium" panose="020B0602020204020303" pitchFamily="34" charset="0"/>
              </a:rPr>
              <a:t>OMAR AWAN</a:t>
            </a:r>
          </a:p>
        </p:txBody>
      </p:sp>
      <p:sp>
        <p:nvSpPr>
          <p:cNvPr id="2" name="Rectangle 1">
            <a:extLst>
              <a:ext uri="{FF2B5EF4-FFF2-40B4-BE49-F238E27FC236}">
                <a16:creationId xmlns:a16="http://schemas.microsoft.com/office/drawing/2014/main" id="{C93107B9-C271-DBB4-A611-B87C82565A5B}"/>
              </a:ext>
            </a:extLst>
          </p:cNvPr>
          <p:cNvSpPr/>
          <p:nvPr/>
        </p:nvSpPr>
        <p:spPr>
          <a:xfrm>
            <a:off x="291805" y="446943"/>
            <a:ext cx="2015675"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rPr>
              <a:t>leader | strategist | change agent</a:t>
            </a:r>
          </a:p>
        </p:txBody>
      </p:sp>
      <p:graphicFrame>
        <p:nvGraphicFramePr>
          <p:cNvPr id="5" name="Table 4">
            <a:extLst>
              <a:ext uri="{FF2B5EF4-FFF2-40B4-BE49-F238E27FC236}">
                <a16:creationId xmlns:a16="http://schemas.microsoft.com/office/drawing/2014/main" id="{C20DA5C5-E0F0-2950-A996-2C131BA7D08B}"/>
              </a:ext>
            </a:extLst>
          </p:cNvPr>
          <p:cNvGraphicFramePr>
            <a:graphicFrameLocks noGrp="1"/>
          </p:cNvGraphicFramePr>
          <p:nvPr>
            <p:extLst>
              <p:ext uri="{D42A27DB-BD31-4B8C-83A1-F6EECF244321}">
                <p14:modId xmlns:p14="http://schemas.microsoft.com/office/powerpoint/2010/main" val="4112521365"/>
              </p:ext>
            </p:extLst>
          </p:nvPr>
        </p:nvGraphicFramePr>
        <p:xfrm>
          <a:off x="286246" y="761393"/>
          <a:ext cx="7281793" cy="9052560"/>
        </p:xfrm>
        <a:graphic>
          <a:graphicData uri="http://schemas.openxmlformats.org/drawingml/2006/table">
            <a:tbl>
              <a:tblPr firstRow="1" bandRow="1">
                <a:tableStyleId>{5C22544A-7EE6-4342-B048-85BDC9FD1C3A}</a:tableStyleId>
              </a:tblPr>
              <a:tblGrid>
                <a:gridCol w="7281793">
                  <a:extLst>
                    <a:ext uri="{9D8B030D-6E8A-4147-A177-3AD203B41FA5}">
                      <a16:colId xmlns:a16="http://schemas.microsoft.com/office/drawing/2014/main" val="3041781250"/>
                    </a:ext>
                  </a:extLst>
                </a:gridCol>
              </a:tblGrid>
              <a:tr h="182880">
                <a:tc>
                  <a:txBody>
                    <a:bodyPr/>
                    <a:lstStyle/>
                    <a:p>
                      <a:r>
                        <a:rPr lang="en-US" sz="1100" b="0" dirty="0">
                          <a:solidFill>
                            <a:schemeClr val="bg1"/>
                          </a:solidFill>
                          <a:latin typeface="Futura PT Book" panose="020B0502020204020303" pitchFamily="34" charset="0"/>
                        </a:rPr>
                        <a:t>EXECUTIVE CORE QUALIFICATIONS SYNOPSIS</a:t>
                      </a:r>
                    </a:p>
                  </a:txBody>
                  <a:tcPr marL="0" marR="0" marT="0" marB="0">
                    <a:lnL w="12700" cmpd="sng">
                      <a:noFill/>
                    </a:lnL>
                    <a:lnR w="12700" cmpd="sng">
                      <a:noFill/>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3756295"/>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LEADING CHANGE</a:t>
                      </a:r>
                      <a:r>
                        <a:rPr lang="en-US" sz="1050" b="0" dirty="0">
                          <a:solidFill>
                            <a:schemeClr val="bg1"/>
                          </a:solidFill>
                          <a:latin typeface="Futura PT Light" panose="020B0402020204020303" pitchFamily="34" charset="0"/>
                        </a:rPr>
                        <a:t>: I have led many organizations to set a bold vision, define their strategy, and then execute. Having suffered a decade of agenda-driven leadership, satisfaction and use CAO services had drastically declined. A lack of innovation and customer-focus drove Members of Congress to pay vendors to perform administrative tasks rather than use the CAO's ‘free’ services. To reverse this trend, I advised the CAO to set a bold new vision “</a:t>
                      </a:r>
                      <a:r>
                        <a:rPr lang="en-US" sz="1050" b="0" dirty="0">
                          <a:solidFill>
                            <a:srgbClr val="3CB371"/>
                          </a:solidFill>
                          <a:latin typeface="Futura PT Light" panose="020B0402020204020303" pitchFamily="34" charset="0"/>
                        </a:rPr>
                        <a:t>to be an essential resource for every Member of the People’s House</a:t>
                      </a:r>
                      <a:r>
                        <a:rPr lang="en-US" sz="1050" b="0" dirty="0">
                          <a:solidFill>
                            <a:schemeClr val="bg1"/>
                          </a:solidFill>
                          <a:latin typeface="Futura PT Light" panose="020B0402020204020303" pitchFamily="34" charset="0"/>
                        </a:rPr>
                        <a:t>.” I then convened a meeting of leaders and staff to develop the mission. Past missions only defined our customers and what we provided them. My approach produced a much-improved statement, stating the CAO’s purpose: We serve the House Community by providing administrative solutions </a:t>
                      </a:r>
                      <a:r>
                        <a:rPr lang="en-US" sz="1050" b="0" i="1" dirty="0">
                          <a:solidFill>
                            <a:srgbClr val="3CB371"/>
                          </a:solidFill>
                          <a:latin typeface="Futura PT Light" panose="020B0402020204020303" pitchFamily="34" charset="0"/>
                        </a:rPr>
                        <a:t>so Members can perform their Constitutional duties</a:t>
                      </a:r>
                      <a:r>
                        <a:rPr lang="en-US" sz="1050" b="0" dirty="0">
                          <a:solidFill>
                            <a:schemeClr val="bg1"/>
                          </a:solidFill>
                          <a:latin typeface="Futura PT Light" panose="020B0402020204020303" pitchFamily="34" charset="0"/>
                        </a:rPr>
                        <a:t>. For the first time, staff saw a clear link between their work and the Members they serve. This energized the workforce and helped dramatically with employee buy-in and engagement. With the mission and vision set, I led senior leadership to define goals, objectives, and values. The input from these activities fed into the 2017-2022 Strategic Plan, providing a clear direction to the CAO and all stakeholders. This Plan improved customer satisfaction from the low 90s to a consistent 98%, increased the use of our services by 10% annually, expanded service offerings through collaboration and innovation, and increased employee engagement from 86 to 95%. In 2021, I worked with a new CAO to set the 2022-2027 plan who retained many elements and the structure of the previous plan. The change resulting from my efforts has led the House Sergeant at Arms, Clerk, Library of Congress, Architect of the Capitol, Office of Diversity &amp; Inclusion, Senate Sergeant at Arms Office of Congressional Accessibility, and numerous Member and Committee Offices to seek my help to lead or advise on their strategies, many of which were developing first-ever strategic plans. I received the prestigious House of Representatives Team Player Award from the Speaker of the House in 2019 for this work.</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9235361"/>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LEADING PEOPLE</a:t>
                      </a:r>
                      <a:r>
                        <a:rPr lang="en-US" sz="1050" b="0" dirty="0">
                          <a:solidFill>
                            <a:schemeClr val="bg1"/>
                          </a:solidFill>
                          <a:latin typeface="Futura PT Light" panose="020B0402020204020303" pitchFamily="34" charset="0"/>
                        </a:rPr>
                        <a:t>: By 2017, the CAO needed to reimagine its service delivery model. Complexity in placing and tracking requests, and a lack of marketing led to low satisfaction and declining use of our services. Our functional structure stifled innovation, did not provide a clear path for customers to interact with the organization, and led every CAO service to have its own access point and branding. The CAO was providing obsolete services to the House, making Members of Congress feel like they were walking backward in time as they entered House buildings. To begin, I created a diverse, cross-functional team with varying professional and personal experiences to help design the future CAO delivery model. I added junior analysts and staff from the strategy and HR business units that sought to develop their facilitation skills to work with me in leading this project. Over an 8-week process, I built the team’s cohesiveness and unified them around a vision to optimize how customers interact with the CAO so they could shed their business unit allegiance and focus on what was best for the CAO. The team mapped out the current CAO, learned about best-in-class organization designs, and came to a consensus on a bold new design for the CAO. To accomplish this work, I encouraged an honest dialogue and made sure to use effective facilitation skills to anticipate and resolve conflicts along the way. The voice of our front-line staff spoke to a focus on customer advocacy while simplifying interactions and access points for customers. Their involvement helped with buy-in among staff, quick rollout, and successful adoption of the new model. By 2022, the new approach to assign customer advocates to Offices has already </a:t>
                      </a:r>
                      <a:r>
                        <a:rPr lang="en-US" sz="1050" b="0" dirty="0">
                          <a:solidFill>
                            <a:srgbClr val="3CB371"/>
                          </a:solidFill>
                          <a:latin typeface="Futura PT Light" panose="020B0402020204020303" pitchFamily="34" charset="0"/>
                        </a:rPr>
                        <a:t>improved customer satisfaction from low 90 percents to a steadfast 98%</a:t>
                      </a:r>
                      <a:r>
                        <a:rPr lang="en-US" sz="1050" b="0" dirty="0">
                          <a:solidFill>
                            <a:schemeClr val="bg1"/>
                          </a:solidFill>
                          <a:latin typeface="Futura PT Light" panose="020B0402020204020303" pitchFamily="34" charset="0"/>
                        </a:rPr>
                        <a:t> and sentiment toward management from 70% to 82%. </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2772282"/>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RESULTS DRIVEN</a:t>
                      </a:r>
                      <a:r>
                        <a:rPr lang="en-US" sz="1050" b="0" dirty="0">
                          <a:solidFill>
                            <a:schemeClr val="bg1"/>
                          </a:solidFill>
                          <a:latin typeface="Futura PT Light" panose="020B0402020204020303" pitchFamily="34" charset="0"/>
                        </a:rPr>
                        <a:t>: In October 2022, CHA asked me to formulate the unique budgets of 441 incoming Members of the 118th Congress within months. Past approaches were antiquated with unsound analysis. Office salaries were last set arbitrarily in 2010 at $944K per Member Office. I analyzed over 42,000 payroll actions to understand Member pay and categorized over 1,500 unique position titles into 20 full-time and 4 part-time positions. I delivered a 2022 House Salary Analysis report to CHA and tied positions to the GS-Schedule, producing a 2023 rate of $1.43M per Member Office. The House can now adjust salaries and keep pace with the executive branch delivering on a Modernization Committee recommendation. Analyzing historical spend for mail and expenses, I convinced CHA to halve these components saving over $118M in 2023 alone. For district rent, the House was still using 2013 rates last provided by GSA. I reached out to GSA leaders and worked with GSA experts to set rates for each district. For travel, prior calculations were based on a 1975 formula using 2002 flight prices. I created a new formula based on past Member spend and real-world, big data using modern geospatial mapping tools. Working directly with CHA Chairman, Brian Steil, I set the $850M budget for Members, perfectly meeting the Chair’s 5% targeted increase using a justifiable process and not deliberately working to that number. I calculated 441 unique MRAs with </a:t>
                      </a:r>
                      <a:r>
                        <a:rPr lang="en-US" sz="1050" b="0" dirty="0">
                          <a:solidFill>
                            <a:srgbClr val="3CB371"/>
                          </a:solidFill>
                          <a:latin typeface="Futura PT Light" panose="020B0402020204020303" pitchFamily="34" charset="0"/>
                        </a:rPr>
                        <a:t>an average $100K increase per Member Office</a:t>
                      </a:r>
                      <a:r>
                        <a:rPr lang="en-US" sz="1050" b="0" dirty="0">
                          <a:solidFill>
                            <a:schemeClr val="bg1"/>
                          </a:solidFill>
                          <a:latin typeface="Futura PT Light" panose="020B0402020204020303" pitchFamily="34" charset="0"/>
                        </a:rPr>
                        <a:t>, the largest average increase in history, well before the March 1 deadline. For my work, Chairman Steil thanked me publicly and I received the 2023 CAO Excellence Award.</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3923632"/>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BUSINESS ACUMEN</a:t>
                      </a:r>
                      <a:r>
                        <a:rPr lang="en-US" sz="1050" b="0" dirty="0">
                          <a:solidFill>
                            <a:schemeClr val="bg1"/>
                          </a:solidFill>
                          <a:latin typeface="Futura PT Light" panose="020B0402020204020303" pitchFamily="34" charset="0"/>
                        </a:rPr>
                        <a:t>: Pre-pandemic, I worked with each CAO business unit to develop its own strategic plans aligned with the CAO plan. Although this work was successfully put in place, a larger challenge still existed. The CAO’s functional mindset was not promoting a culture of collaboration across silos. I set up a cross-functional team to create a Service List that captured all CAO products and services along customer-centric mission areas where the CAO helps Member Offices (1) communicate with constituents, (2) take care of all their office needs, and (3) support staff. I then instructed my metrics team to organize all executive-level dashboards and reports by service including a regularly reported survey report provided to the Speaker’s Office and the Committee on House Administration. This has </a:t>
                      </a:r>
                      <a:r>
                        <a:rPr lang="en-US" sz="1050" b="0" dirty="0">
                          <a:solidFill>
                            <a:srgbClr val="3CB371"/>
                          </a:solidFill>
                          <a:latin typeface="Futura PT Light" panose="020B0402020204020303" pitchFamily="34" charset="0"/>
                        </a:rPr>
                        <a:t>broken down functional walls </a:t>
                      </a:r>
                      <a:r>
                        <a:rPr lang="en-US" sz="1050" b="0" dirty="0">
                          <a:solidFill>
                            <a:schemeClr val="bg1"/>
                          </a:solidFill>
                          <a:latin typeface="Futura PT Light" panose="020B0402020204020303" pitchFamily="34" charset="0"/>
                        </a:rPr>
                        <a:t>as staff realize they must work together to improve services, not just keep their side of the street clean or point fingers. These efforts have helped me transform the idea of a service-driven organization into reality by managing our HR, IT, Customer Experience, logistics and finance functions strategically.</a:t>
                      </a:r>
                    </a:p>
                  </a:txBody>
                  <a:tcPr marL="0" marR="0" marB="0">
                    <a:lnL w="12700" cmpd="sng">
                      <a:noFill/>
                    </a:lnL>
                    <a:lnR w="12700" cmpd="sng">
                      <a:noFill/>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4716421"/>
                  </a:ext>
                </a:extLst>
              </a:tr>
              <a:tr h="182880">
                <a:tc>
                  <a:txBody>
                    <a:bodyPr/>
                    <a:lstStyle/>
                    <a:p>
                      <a:pPr>
                        <a:tabLst>
                          <a:tab pos="169863" algn="l"/>
                          <a:tab pos="2514600" algn="r"/>
                        </a:tabLst>
                      </a:pPr>
                      <a:r>
                        <a:rPr lang="en-US" sz="1050" b="0" dirty="0">
                          <a:solidFill>
                            <a:srgbClr val="3CB371"/>
                          </a:solidFill>
                          <a:latin typeface="Futura PT Light" panose="020B0402020204020303" pitchFamily="34" charset="0"/>
                        </a:rPr>
                        <a:t>BUILDING COALITIONS</a:t>
                      </a:r>
                      <a:r>
                        <a:rPr lang="en-US" sz="1050" b="0" dirty="0">
                          <a:solidFill>
                            <a:schemeClr val="bg1"/>
                          </a:solidFill>
                          <a:latin typeface="Futura PT Light" panose="020B0402020204020303" pitchFamily="34" charset="0"/>
                        </a:rPr>
                        <a:t>: Member Offices are inundated with constituent communications. Much of it goes unread. My vision was to improve the American democratic experience by helping Members make sense of all the constituent communications using cutting-edge AI and text analytics. The CAO was apprehensive about helping Member Offices with constituent communications. </a:t>
                      </a:r>
                      <a:r>
                        <a:rPr lang="en-US" sz="1050" b="0" dirty="0">
                          <a:solidFill>
                            <a:srgbClr val="3CB371"/>
                          </a:solidFill>
                          <a:latin typeface="Futura PT Light" panose="020B0402020204020303" pitchFamily="34" charset="0"/>
                        </a:rPr>
                        <a:t>I built consensus among CAO leaders </a:t>
                      </a:r>
                      <a:r>
                        <a:rPr lang="en-US" sz="1050" b="0" dirty="0">
                          <a:solidFill>
                            <a:schemeClr val="bg1"/>
                          </a:solidFill>
                          <a:latin typeface="Futura PT Light" panose="020B0402020204020303" pitchFamily="34" charset="0"/>
                        </a:rPr>
                        <a:t>through apolitical tact by pointing to our new mission and explaining the CAO’s role to ease administrative burdens on Member Offices so they can perform their Constitutional duties. This helped bring this project within the scope of the CAO’s mission and convinced the leaders that this new service should be a priority to achieve our vision to become an essential resource Members. The program is in the procurement selection process.</a:t>
                      </a:r>
                    </a:p>
                  </a:txBody>
                  <a:tcPr marL="0" marR="0" marB="0">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02186662"/>
                  </a:ext>
                </a:extLst>
              </a:tr>
            </a:tbl>
          </a:graphicData>
        </a:graphic>
      </p:graphicFrame>
      <p:sp>
        <p:nvSpPr>
          <p:cNvPr id="6" name="Rectangle 5">
            <a:extLst>
              <a:ext uri="{FF2B5EF4-FFF2-40B4-BE49-F238E27FC236}">
                <a16:creationId xmlns:a16="http://schemas.microsoft.com/office/drawing/2014/main" id="{6B25E125-0E8E-F573-8F15-34FBFAF6C303}"/>
              </a:ext>
            </a:extLst>
          </p:cNvPr>
          <p:cNvSpPr/>
          <p:nvPr/>
        </p:nvSpPr>
        <p:spPr>
          <a:xfrm>
            <a:off x="5329217" y="328286"/>
            <a:ext cx="2308324" cy="2516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3CB371"/>
                </a:solidFill>
                <a:latin typeface="Futura PT Light" panose="020B0402020204020303" pitchFamily="34" charset="0"/>
              </a:rPr>
              <a:t>transforming ideas into results</a:t>
            </a:r>
            <a:endParaRPr kumimoji="0" lang="en-US" sz="1200" b="0" i="0" u="none" strike="noStrike" kern="1200" cap="none" spc="0" normalizeH="0" baseline="0" noProof="0" dirty="0">
              <a:ln>
                <a:noFill/>
              </a:ln>
              <a:solidFill>
                <a:srgbClr val="3CB371"/>
              </a:solidFill>
              <a:effectLst/>
              <a:uLnTx/>
              <a:uFillTx/>
              <a:latin typeface="Futura PT Light" panose="020B0402020204020303" pitchFamily="34" charset="0"/>
              <a:ea typeface="+mn-ea"/>
              <a:cs typeface="+mn-cs"/>
            </a:endParaRPr>
          </a:p>
        </p:txBody>
      </p:sp>
      <p:pic>
        <p:nvPicPr>
          <p:cNvPr id="8" name="Picture 7" descr="A green triangle in a circle&#10;&#10;Description automatically generated">
            <a:extLst>
              <a:ext uri="{FF2B5EF4-FFF2-40B4-BE49-F238E27FC236}">
                <a16:creationId xmlns:a16="http://schemas.microsoft.com/office/drawing/2014/main" id="{C11B2367-B25E-024C-1B72-4A9C071ED4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7702" y="254661"/>
            <a:ext cx="370889" cy="418623"/>
          </a:xfrm>
          <a:prstGeom prst="rect">
            <a:avLst/>
          </a:prstGeom>
        </p:spPr>
      </p:pic>
    </p:spTree>
    <p:extLst>
      <p:ext uri="{BB962C8B-B14F-4D97-AF65-F5344CB8AC3E}">
        <p14:creationId xmlns:p14="http://schemas.microsoft.com/office/powerpoint/2010/main" val="11055864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66274</TotalTime>
  <Words>5211</Words>
  <Application>Microsoft Office PowerPoint</Application>
  <PresentationFormat>Custom</PresentationFormat>
  <Paragraphs>214</Paragraphs>
  <Slides>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Display</vt:lpstr>
      <vt:lpstr>Arial</vt:lpstr>
      <vt:lpstr>Futura PT Book</vt:lpstr>
      <vt:lpstr>Futura PT Light</vt:lpstr>
      <vt:lpstr>Futura PT Medium</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Awan, Phoebe Vivienne (zev4te)</dc:creator>
  <cp:lastModifiedBy>Awan, Phoebe Vivienne (zev4te)</cp:lastModifiedBy>
  <cp:revision>48</cp:revision>
  <cp:lastPrinted>2024-07-26T14:30:21Z</cp:lastPrinted>
  <dcterms:created xsi:type="dcterms:W3CDTF">2024-05-13T12:44:49Z</dcterms:created>
  <dcterms:modified xsi:type="dcterms:W3CDTF">2025-03-05T21:34:41Z</dcterms:modified>
</cp:coreProperties>
</file>